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852" r:id="rId2"/>
    <p:sldId id="858" r:id="rId3"/>
    <p:sldId id="272" r:id="rId4"/>
    <p:sldId id="861" r:id="rId5"/>
    <p:sldId id="854" r:id="rId6"/>
    <p:sldId id="863" r:id="rId7"/>
    <p:sldId id="855" r:id="rId8"/>
    <p:sldId id="864" r:id="rId9"/>
    <p:sldId id="859" r:id="rId10"/>
    <p:sldId id="271" r:id="rId11"/>
    <p:sldId id="862" r:id="rId12"/>
    <p:sldId id="848" r:id="rId13"/>
  </p:sldIdLst>
  <p:sldSz cx="9144000" cy="6858000" type="screen4x3"/>
  <p:notesSz cx="6858000" cy="9144000"/>
  <p:defaultTextStyle>
    <a:defPPr>
      <a:defRPr lang="en-US"/>
    </a:defPPr>
    <a:lvl1pPr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MS PGothic"/>
        <a:cs typeface="+mn-cs"/>
      </a:defRPr>
    </a:lvl1pPr>
    <a:lvl2pPr marL="4572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MS PGothic"/>
        <a:cs typeface="+mn-cs"/>
      </a:defRPr>
    </a:lvl2pPr>
    <a:lvl3pPr marL="9144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MS PGothic"/>
        <a:cs typeface="+mn-cs"/>
      </a:defRPr>
    </a:lvl3pPr>
    <a:lvl4pPr marL="13716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MS PGothic"/>
        <a:cs typeface="+mn-cs"/>
      </a:defRPr>
    </a:lvl4pPr>
    <a:lvl5pPr marL="18288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MS PGothic"/>
        <a:cs typeface="+mn-cs"/>
      </a:defRPr>
    </a:lvl5pPr>
    <a:lvl6pPr marL="2286000" algn="l" defTabSz="914400">
      <a:defRPr>
        <a:solidFill>
          <a:schemeClr val="tx1"/>
        </a:solidFill>
        <a:latin typeface="Calibri"/>
        <a:ea typeface="MS PGothic"/>
        <a:cs typeface="+mn-cs"/>
      </a:defRPr>
    </a:lvl6pPr>
    <a:lvl7pPr marL="2743200" algn="l" defTabSz="914400">
      <a:defRPr>
        <a:solidFill>
          <a:schemeClr val="tx1"/>
        </a:solidFill>
        <a:latin typeface="Calibri"/>
        <a:ea typeface="MS PGothic"/>
        <a:cs typeface="+mn-cs"/>
      </a:defRPr>
    </a:lvl7pPr>
    <a:lvl8pPr marL="3200400" algn="l" defTabSz="914400">
      <a:defRPr>
        <a:solidFill>
          <a:schemeClr val="tx1"/>
        </a:solidFill>
        <a:latin typeface="Calibri"/>
        <a:ea typeface="MS PGothic"/>
        <a:cs typeface="+mn-cs"/>
      </a:defRPr>
    </a:lvl8pPr>
    <a:lvl9pPr marL="3657600" algn="l" defTabSz="914400">
      <a:defRPr>
        <a:solidFill>
          <a:schemeClr val="tx1"/>
        </a:solidFill>
        <a:latin typeface="Calibri"/>
        <a:ea typeface="MS PGothic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eanne Lesnar" initials="BL" lastIdx="5" clrIdx="0">
    <p:extLst>
      <p:ext uri="{19B8F6BF-5375-455C-9EA6-DF929625EA0E}">
        <p15:presenceInfo xmlns:p15="http://schemas.microsoft.com/office/powerpoint/2012/main" userId="Breanne Lesnar" providerId="None"/>
      </p:ext>
    </p:extLst>
  </p:cmAuthor>
  <p:cmAuthor id="2" name="Navita Jain" initials="NJ" lastIdx="36" clrIdx="1">
    <p:extLst>
      <p:ext uri="{19B8F6BF-5375-455C-9EA6-DF929625EA0E}">
        <p15:presenceInfo xmlns:p15="http://schemas.microsoft.com/office/powerpoint/2012/main" userId="S-1-5-21-1164796998-425059385-3021887889-16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D4F"/>
    <a:srgbClr val="E94F1D"/>
    <a:srgbClr val="6D1B63"/>
    <a:srgbClr val="E79513"/>
    <a:srgbClr val="88580E"/>
    <a:srgbClr val="00A990"/>
    <a:srgbClr val="00F6D3"/>
    <a:srgbClr val="C9B1AB"/>
    <a:srgbClr val="FFD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7154DF1-C0B5-1657-8D81-C3C6310AD0A3}">
  <a:tblStyle styleId="{2CBB8176-4A28-1373-8FCD-9F977AA4B7E9}" styleName="Medium Style 4 - Accent 1">
    <a:wholeTbl>
      <a:tcTxStyle>
        <a:fontRef idx="minor">
          <a:srgbClr val="000000"/>
        </a:fontRef>
        <a:schemeClr val="dk1"/>
      </a:tcTxStyle>
      <a:tcStyle>
        <a:tcBdr>
          <a:left>
            <a:ln w="12700">
              <a:solidFill>
                <a:schemeClr val="accent1"/>
              </a:solidFill>
            </a:ln>
          </a:left>
          <a:right>
            <a:ln w="12700">
              <a:solidFill>
                <a:schemeClr val="accent1"/>
              </a:solidFill>
            </a:ln>
          </a:right>
          <a:top>
            <a:ln w="12700">
              <a:solidFill>
                <a:schemeClr val="accent1"/>
              </a:solidFill>
            </a:ln>
          </a:top>
          <a:bottom>
            <a:ln w="12700">
              <a:solidFill>
                <a:schemeClr val="accent1"/>
              </a:solidFill>
            </a:ln>
          </a:bottom>
          <a:insideH>
            <a:ln w="12700">
              <a:solidFill>
                <a:schemeClr val="accent1"/>
              </a:solidFill>
            </a:ln>
          </a:insideH>
          <a:insideV>
            <a:ln w="12700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Style>
        <a:tcBdr/>
      </a:tcStyle>
    </a:lastCol>
    <a:firstCol>
      <a:tcStyle>
        <a:tcBdr/>
      </a:tcStyle>
    </a:firstCol>
    <a:lastRow>
      <a:tcStyle>
        <a:tcBdr>
          <a:top>
            <a:ln w="25400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chemeClr val="accent1">
              <a:tint val="20000"/>
            </a:schemeClr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7154DF1-C0B5-1657-8D81-C3C6310AD0A3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57" autoAdjust="0"/>
    <p:restoredTop sz="76005" autoAdjust="0"/>
  </p:normalViewPr>
  <p:slideViewPr>
    <p:cSldViewPr>
      <p:cViewPr varScale="1">
        <p:scale>
          <a:sx n="45" d="100"/>
          <a:sy n="45" d="100"/>
        </p:scale>
        <p:origin x="1768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4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7EE60-F42D-614F-90A7-56FB33FE8AF3}" type="datetimeFigureOut">
              <a:rPr lang="en-US" smtClean="0"/>
              <a:t>7/14/20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983279-4DDE-B64D-AB1D-957D22FA5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095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 - speaker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983279-4DDE-B64D-AB1D-957D22FA55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828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(brief mention) These pipelines show the breadth and amount of products in the pipeline and what could move to efficacy in the coming years. E.g., combo </a:t>
            </a:r>
            <a:r>
              <a:rPr lang="en-US" dirty="0" err="1"/>
              <a:t>bNAbs</a:t>
            </a:r>
            <a:r>
              <a:rPr lang="en-US" dirty="0"/>
              <a:t>, monthly </a:t>
            </a:r>
            <a:r>
              <a:rPr lang="en-US" dirty="0" err="1"/>
              <a:t>PrEP</a:t>
            </a:r>
            <a:r>
              <a:rPr lang="en-US" dirty="0"/>
              <a:t> pill in initial phases/studies in preparation for efficacy trials to begin 2020-2021.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83279-4DDE-B64D-AB1D-957D22FA55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7921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3&gt; who’s in the trial, what are people getting in the trial, what’s being measured in the trial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983279-4DDE-B64D-AB1D-957D22FA55F1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44571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Stars = efficacy trials in next 2-3 years</a:t>
            </a:r>
          </a:p>
          <a:p>
            <a:endParaRPr lang="en-US" dirty="0"/>
          </a:p>
          <a:p>
            <a:r>
              <a:rPr lang="en-US" dirty="0"/>
              <a:t>Closing question: 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“Are there other trial design and product development questions that we’ve not discussed but you think are important?”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E8494-74C8-46F2-A5B5-16F681057D48}" type="slidenum">
              <a:rPr kumimoji="0" lang="en-US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7242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E8494-74C8-46F2-A5B5-16F681057D48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42706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  <a:cs typeface="Arial"/>
              </a:rPr>
              <a:t>Mosaico’s</a:t>
            </a: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  <a:cs typeface="Arial"/>
              </a:rPr>
              <a:t> enrollment strategy is to identify people </a:t>
            </a:r>
            <a:r>
              <a:rPr kumimoji="0" lang="en-US" alt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  <a:cs typeface="Arial"/>
              </a:rPr>
              <a:t>wh</a:t>
            </a:r>
            <a:r>
              <a:rPr lang="en-US" altLang="en-US" sz="1200" dirty="0">
                <a:solidFill>
                  <a:srgbClr val="000000"/>
                </a:solidFill>
                <a:latin typeface="Arial Narrow" panose="020B0606020202030204" pitchFamily="34" charset="0"/>
                <a:cs typeface="Arial"/>
              </a:rPr>
              <a:t>o declare that </a:t>
            </a:r>
            <a:r>
              <a:rPr lang="en-US" altLang="en-US" sz="1200" dirty="0" err="1">
                <a:solidFill>
                  <a:srgbClr val="000000"/>
                </a:solidFill>
                <a:latin typeface="Arial Narrow" panose="020B0606020202030204" pitchFamily="34" charset="0"/>
                <a:cs typeface="Arial"/>
              </a:rPr>
              <a:t>PrEP</a:t>
            </a:r>
            <a:r>
              <a:rPr lang="en-US" altLang="en-US" sz="1200" dirty="0">
                <a:solidFill>
                  <a:srgbClr val="000000"/>
                </a:solidFill>
                <a:latin typeface="Arial Narrow" panose="020B0606020202030204" pitchFamily="34" charset="0"/>
                <a:cs typeface="Arial"/>
              </a:rPr>
              <a:t> is not for them.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200" dirty="0">
                <a:solidFill>
                  <a:srgbClr val="000000"/>
                </a:solidFill>
                <a:latin typeface="Arial Narrow" panose="020B0606020202030204" pitchFamily="34" charset="0"/>
                <a:cs typeface="Arial"/>
              </a:rPr>
              <a:t>Issues to consider: How can trialists balance the decision between trial participation and SOP? How would the approach of </a:t>
            </a:r>
            <a:r>
              <a:rPr lang="en-US" altLang="en-US" sz="1200" dirty="0" err="1">
                <a:solidFill>
                  <a:srgbClr val="000000"/>
                </a:solidFill>
                <a:latin typeface="Arial Narrow" panose="020B0606020202030204" pitchFamily="34" charset="0"/>
                <a:cs typeface="Arial"/>
              </a:rPr>
              <a:t>PrEP</a:t>
            </a:r>
            <a:r>
              <a:rPr lang="en-US" altLang="en-US" sz="1200" dirty="0">
                <a:solidFill>
                  <a:srgbClr val="000000"/>
                </a:solidFill>
                <a:latin typeface="Arial Narrow" panose="020B0606020202030204" pitchFamily="34" charset="0"/>
                <a:cs typeface="Arial"/>
              </a:rPr>
              <a:t> as an exclusion criteria and individual decision factors vary across regions, countries, sites? How will </a:t>
            </a:r>
            <a:r>
              <a:rPr lang="en-US" altLang="en-US" sz="1200" dirty="0" err="1">
                <a:solidFill>
                  <a:srgbClr val="000000"/>
                </a:solidFill>
                <a:latin typeface="Arial Narrow" panose="020B0606020202030204" pitchFamily="34" charset="0"/>
                <a:cs typeface="Arial"/>
              </a:rPr>
              <a:t>PrEP</a:t>
            </a: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  <a:cs typeface="Arial"/>
              </a:rPr>
              <a:t> be tracked throughout the trial?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83279-4DDE-B64D-AB1D-957D22FA55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448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JS – please include on groupmind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In the era of effective prevention with oral </a:t>
            </a:r>
            <a:r>
              <a:rPr lang="en-US" sz="1200" dirty="0" err="1"/>
              <a:t>PrEP</a:t>
            </a:r>
            <a:r>
              <a:rPr lang="en-US" sz="1200" dirty="0"/>
              <a:t>, is it ethical to conduct placebo controlled trials?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What challenges arise with finding a trial population “who declare that daily oral </a:t>
            </a:r>
            <a:r>
              <a:rPr lang="en-US" sz="1200" dirty="0" err="1"/>
              <a:t>PrEP</a:t>
            </a:r>
            <a:r>
              <a:rPr lang="en-US" sz="1200" dirty="0"/>
              <a:t> is not for them”?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This design is sometimes being referred to as “opt-in”. How does that term sit with people?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x-none" sz="1200" dirty="0">
              <a:ea typeface="ＭＳ Ｐゴシック" charset="-128"/>
              <a:cs typeface="MS PGothic" charset="-128"/>
            </a:endParaRP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/>
            <a:fld id="{30FB48FF-1161-C340-81DC-9B6A4AB04D06}" type="slidenum">
              <a:rPr lang="en-US" altLang="x-none" sz="1200">
                <a:solidFill>
                  <a:srgbClr val="000000"/>
                </a:solidFill>
              </a:rPr>
              <a:pPr eaLnBrk="1" hangingPunct="1"/>
              <a:t>4</a:t>
            </a:fld>
            <a:endParaRPr lang="en-US" altLang="x-none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799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x-none" baseline="0" dirty="0">
                <a:ea typeface="ＭＳ Ｐゴシック" charset="-128"/>
                <a:cs typeface="MS PGothic" charset="-128"/>
              </a:rPr>
              <a:t>Product development process – how do advocates ensure that adequate research is conducted especially for key pops who will need the product?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x-none" baseline="0" dirty="0">
                <a:ea typeface="ＭＳ Ｐゴシック" charset="-128"/>
                <a:cs typeface="MS PGothic" charset="-128"/>
              </a:rPr>
              <a:t>Data in women -- can alternate designs be developed to determine safety and efficacy in women, that would compare to a RCT?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x-none" baseline="0" dirty="0">
                <a:ea typeface="ＭＳ Ｐゴシック" charset="-128"/>
                <a:cs typeface="MS PGothic" charset="-128"/>
              </a:rPr>
              <a:t>Were there flaws in DISCOVER? Can non-inferiority trials of similar </a:t>
            </a:r>
            <a:r>
              <a:rPr lang="en-US" altLang="x-none" baseline="0" dirty="0" err="1">
                <a:ea typeface="ＭＳ Ｐゴシック" charset="-128"/>
                <a:cs typeface="MS PGothic" charset="-128"/>
              </a:rPr>
              <a:t>PrEP</a:t>
            </a:r>
            <a:r>
              <a:rPr lang="en-US" altLang="x-none" baseline="0" dirty="0">
                <a:ea typeface="ＭＳ Ｐゴシック" charset="-128"/>
                <a:cs typeface="MS PGothic" charset="-128"/>
              </a:rPr>
              <a:t> products yield necessary data? What is the ethical framework?</a:t>
            </a: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/>
            <a:fld id="{30FB48FF-1161-C340-81DC-9B6A4AB04D06}" type="slidenum">
              <a:rPr lang="en-US" altLang="x-none" sz="1200">
                <a:solidFill>
                  <a:srgbClr val="000000"/>
                </a:solidFill>
              </a:rPr>
              <a:pPr eaLnBrk="1" hangingPunct="1"/>
              <a:t>5</a:t>
            </a:fld>
            <a:endParaRPr lang="en-US" altLang="x-none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2452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JS – please include on groupmind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How can advocates engage with researchers, sponsors, regulatory agencies to help determine: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Both"/>
              <a:tabLst/>
              <a:defRPr/>
            </a:pPr>
            <a:r>
              <a:rPr lang="en-US" sz="1200" dirty="0"/>
              <a:t>The appropriate suite of studies for a product to be approved; and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Both"/>
              <a:tabLst/>
              <a:defRPr/>
            </a:pPr>
            <a:r>
              <a:rPr lang="en-US" sz="1200" dirty="0"/>
              <a:t>innovative trial designs to ensure adequate data collected for key populations.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Both"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Y/N: Do you think that F/TAF should be approved for all populations?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x-none" sz="1200" dirty="0">
              <a:ea typeface="ＭＳ Ｐゴシック" charset="-128"/>
              <a:cs typeface="MS PGothic" charset="-128"/>
            </a:endParaRP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/>
            <a:fld id="{30FB48FF-1161-C340-81DC-9B6A4AB04D06}" type="slidenum">
              <a:rPr lang="en-US" altLang="x-none" sz="1200">
                <a:solidFill>
                  <a:srgbClr val="000000"/>
                </a:solidFill>
              </a:rPr>
              <a:pPr eaLnBrk="1" hangingPunct="1"/>
              <a:t>6</a:t>
            </a:fld>
            <a:endParaRPr lang="en-US" altLang="x-none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7734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MW to explain: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 - scenario of trial design decisions.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 - Implications of a blinded vs. open-label trial in women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 - potential results scenarios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Although they have different names, both could be analyzed as a superiority OR non-inferiority trial; this would depend on adherence and whether it impacts effectiveness of products. The designs are based on adherence assumptions in cis-women and MSM/TG women.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083: Non-Inferiority; 40 sites in Argentina, Brazil, Peru, South Africa, Thailand, USA and Vietnam</a:t>
            </a:r>
          </a:p>
          <a:p>
            <a:r>
              <a:rPr lang="en-US" altLang="x-none" dirty="0">
                <a:ea typeface="ＭＳ Ｐゴシック" charset="-128"/>
                <a:cs typeface="MS PGothic" charset="-128"/>
              </a:rPr>
              <a:t>084: Superiority; SSA</a:t>
            </a:r>
          </a:p>
          <a:p>
            <a:endParaRPr lang="en-US" altLang="x-none" dirty="0">
              <a:ea typeface="ＭＳ Ｐゴシック" charset="-128"/>
              <a:cs typeface="MS PGothic" charset="-128"/>
            </a:endParaRP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/>
            <a:fld id="{30FB48FF-1161-C340-81DC-9B6A4AB04D06}" type="slidenum">
              <a:rPr lang="en-US" altLang="x-none" sz="1200">
                <a:solidFill>
                  <a:srgbClr val="000000"/>
                </a:solidFill>
              </a:rPr>
              <a:pPr eaLnBrk="1" hangingPunct="1"/>
              <a:t>7</a:t>
            </a:fld>
            <a:endParaRPr lang="en-US" altLang="x-none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619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x-none" dirty="0">
                <a:ea typeface="ＭＳ Ｐゴシック" charset="-128"/>
                <a:cs typeface="MS PGothic" charset="-128"/>
              </a:rPr>
              <a:t>Results / regulatory approval scenarios</a:t>
            </a:r>
            <a:endParaRPr lang="x-none" altLang="x-none" dirty="0">
              <a:ea typeface="ＭＳ Ｐゴシック" charset="-128"/>
              <a:cs typeface="MS PGothic" charset="-128"/>
            </a:endParaRP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/>
            <a:fld id="{30FB48FF-1161-C340-81DC-9B6A4AB04D06}" type="slidenum">
              <a:rPr lang="en-US" altLang="x-none" sz="1200">
                <a:solidFill>
                  <a:srgbClr val="000000"/>
                </a:solidFill>
              </a:rPr>
              <a:pPr eaLnBrk="1" hangingPunct="1"/>
              <a:t>8</a:t>
            </a:fld>
            <a:endParaRPr lang="en-US" altLang="x-none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0379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JS – please include on groupmind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x-none" sz="1200" dirty="0">
              <a:ea typeface="ＭＳ Ｐゴシック" charset="-128"/>
              <a:cs typeface="MS PGothic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x-none" sz="1200" dirty="0">
                <a:ea typeface="ＭＳ Ｐゴシック" charset="-128"/>
                <a:cs typeface="MS PGothic" charset="-128"/>
              </a:rPr>
              <a:t>Have you needed to explain the difference between a non-inferiority and a superiority trial? If so, how?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x-none" sz="1200" dirty="0">
                <a:ea typeface="ＭＳ Ｐゴシック" charset="-128"/>
                <a:cs typeface="MS PGothic" charset="-128"/>
              </a:rPr>
              <a:t>What questions have come up from your audiences? Which audiences are these?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x-none" sz="1200" dirty="0">
                <a:ea typeface="ＭＳ Ｐゴシック" charset="-128"/>
                <a:cs typeface="MS PGothic" charset="-128"/>
              </a:rPr>
              <a:t>Consider the scenario of 083 and 084 producing different efficacy results. How should advocates/community reps prepare for this possibility? </a:t>
            </a: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/>
            <a:fld id="{30FB48FF-1161-C340-81DC-9B6A4AB04D06}" type="slidenum">
              <a:rPr lang="en-US" altLang="x-none" sz="1200">
                <a:solidFill>
                  <a:srgbClr val="000000"/>
                </a:solidFill>
              </a:rPr>
              <a:pPr eaLnBrk="1" hangingPunct="1"/>
              <a:t>9</a:t>
            </a:fld>
            <a:endParaRPr lang="en-US" altLang="x-none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758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8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9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0" y="887415"/>
            <a:ext cx="9156700" cy="2381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457200" y="-106362"/>
            <a:ext cx="8229600" cy="1143000"/>
          </a:xfrm>
        </p:spPr>
        <p:txBody>
          <a:bodyPr/>
          <a:lstStyle>
            <a:lvl1pPr algn="l">
              <a:defRPr>
                <a:latin typeface="Cambria"/>
                <a:cs typeface="Cambria"/>
              </a:defRPr>
            </a:lvl1pPr>
          </a:lstStyle>
          <a:p>
            <a:pPr>
              <a:defRPr/>
            </a:pPr>
            <a:r>
              <a:rPr lang="en-US"/>
              <a:t>Click to edit Master title</a:t>
            </a:r>
            <a:endParaRPr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219204"/>
            <a:ext cx="8229600" cy="4525963"/>
          </a:xfrm>
        </p:spPr>
        <p:txBody>
          <a:bodyPr/>
          <a:lstStyle>
            <a:lvl1pPr>
              <a:buClr>
                <a:srgbClr val="AE1835"/>
              </a:buClr>
              <a:defRPr/>
            </a:lvl1pPr>
            <a:lvl2pPr>
              <a:buClr>
                <a:srgbClr val="AE1835"/>
              </a:buClr>
              <a:defRPr/>
            </a:lvl2pPr>
            <a:lvl3pPr>
              <a:buClr>
                <a:srgbClr val="AE1835"/>
              </a:buClr>
              <a:defRPr/>
            </a:lvl3pPr>
            <a:lvl4pPr>
              <a:buClr>
                <a:srgbClr val="AE1835"/>
              </a:buClr>
              <a:defRPr/>
            </a:lvl4pPr>
            <a:lvl5pPr>
              <a:buClr>
                <a:srgbClr val="AE1835"/>
              </a:buClr>
              <a:defRPr/>
            </a:lvl5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</p:spTree>
  </p:cSld>
  <p:clrMapOvr>
    <a:masterClrMapping/>
  </p:clrMapOvr>
  <p:hf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3CC724B-0ACD-4986-82C3-867C38CF9917}" type="datetimeFigureOut">
              <a:t>7/14/20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486C1DD-21A8-4CF8-8E7D-F6843688F5C5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hf/>
  <p:txStyles>
    <p:titleStyle>
      <a:lvl1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+mj-lt"/>
          <a:ea typeface="MS PGothic"/>
          <a:cs typeface="MS PGothic"/>
        </a:defRPr>
      </a:lvl1pPr>
      <a:lvl2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MS PGothic"/>
          <a:cs typeface="MS PGothic"/>
        </a:defRPr>
      </a:lvl2pPr>
      <a:lvl3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MS PGothic"/>
          <a:cs typeface="MS PGothic"/>
        </a:defRPr>
      </a:lvl3pPr>
      <a:lvl4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MS PGothic"/>
          <a:cs typeface="MS PGothic"/>
        </a:defRPr>
      </a:lvl4pPr>
      <a:lvl5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MS PGothic"/>
          <a:cs typeface="MS PGothic"/>
        </a:defRPr>
      </a:lvl5pPr>
      <a:lvl6pPr marL="4572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ＭＳ Ｐゴシック"/>
          <a:cs typeface="ＭＳ Ｐゴシック"/>
        </a:defRPr>
      </a:lvl6pPr>
      <a:lvl7pPr marL="9144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ＭＳ Ｐゴシック"/>
          <a:cs typeface="ＭＳ Ｐゴシック"/>
        </a:defRPr>
      </a:lvl7pPr>
      <a:lvl8pPr marL="13716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ＭＳ Ｐゴシック"/>
          <a:cs typeface="ＭＳ Ｐゴシック"/>
        </a:defRPr>
      </a:lvl8pPr>
      <a:lvl9pPr marL="18288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  <a:ea typeface="ＭＳ Ｐゴシック"/>
          <a:cs typeface="ＭＳ Ｐゴシック"/>
        </a:defRPr>
      </a:lvl9pPr>
    </p:titleStyle>
    <p:bodyStyle>
      <a:lvl1pPr marL="342900" indent="-342900" algn="l">
        <a:spcBef>
          <a:spcPts val="0"/>
        </a:spcBef>
        <a:spcAft>
          <a:spcPts val="0"/>
        </a:spcAft>
        <a:buFont typeface="Arial"/>
        <a:buChar char="•"/>
        <a:defRPr sz="3200">
          <a:solidFill>
            <a:schemeClr val="tx1"/>
          </a:solidFill>
          <a:latin typeface="+mn-lt"/>
          <a:ea typeface="MS PGothic"/>
          <a:cs typeface="MS PGothic"/>
        </a:defRPr>
      </a:lvl1pPr>
      <a:lvl2pPr marL="742950" indent="-285750" algn="l">
        <a:spcBef>
          <a:spcPts val="0"/>
        </a:spcBef>
        <a:spcAft>
          <a:spcPts val="0"/>
        </a:spcAft>
        <a:buFont typeface="Arial"/>
        <a:buChar char="–"/>
        <a:defRPr sz="2800">
          <a:solidFill>
            <a:schemeClr val="tx1"/>
          </a:solidFill>
          <a:latin typeface="+mn-lt"/>
          <a:ea typeface="MS PGothic"/>
          <a:cs typeface="MS PGothic"/>
        </a:defRPr>
      </a:lvl2pPr>
      <a:lvl3pPr marL="1143000" indent="-228600" algn="l">
        <a:spcBef>
          <a:spcPts val="0"/>
        </a:spcBef>
        <a:spcAft>
          <a:spcPts val="0"/>
        </a:spcAft>
        <a:buFont typeface="Arial"/>
        <a:buChar char="•"/>
        <a:defRPr sz="2400">
          <a:solidFill>
            <a:schemeClr val="tx1"/>
          </a:solidFill>
          <a:latin typeface="+mn-lt"/>
          <a:ea typeface="MS PGothic"/>
          <a:cs typeface="MS PGothic"/>
        </a:defRPr>
      </a:lvl3pPr>
      <a:lvl4pPr marL="1600200" indent="-228600" algn="l">
        <a:spcBef>
          <a:spcPts val="0"/>
        </a:spcBef>
        <a:spcAft>
          <a:spcPts val="0"/>
        </a:spcAft>
        <a:buFont typeface="Arial"/>
        <a:buChar char="–"/>
        <a:defRPr sz="2000">
          <a:solidFill>
            <a:schemeClr val="tx1"/>
          </a:solidFill>
          <a:latin typeface="+mn-lt"/>
          <a:ea typeface="MS PGothic"/>
          <a:cs typeface="MS PGothic"/>
        </a:defRPr>
      </a:lvl4pPr>
      <a:lvl5pPr marL="2057400" indent="-228600" algn="l">
        <a:spcBef>
          <a:spcPts val="0"/>
        </a:spcBef>
        <a:spcAft>
          <a:spcPts val="0"/>
        </a:spcAft>
        <a:buFont typeface="Arial"/>
        <a:buChar char="»"/>
        <a:defRPr sz="2000">
          <a:solidFill>
            <a:schemeClr val="tx1"/>
          </a:solidFill>
          <a:latin typeface="+mn-lt"/>
          <a:ea typeface="MS PGothic"/>
          <a:cs typeface="MS PGothic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emf"/><Relationship Id="rId18" Type="http://schemas.openxmlformats.org/officeDocument/2006/relationships/image" Target="../media/image18.emf"/><Relationship Id="rId26" Type="http://schemas.openxmlformats.org/officeDocument/2006/relationships/image" Target="../media/image26.emf"/><Relationship Id="rId3" Type="http://schemas.openxmlformats.org/officeDocument/2006/relationships/image" Target="../media/image3.emf"/><Relationship Id="rId21" Type="http://schemas.openxmlformats.org/officeDocument/2006/relationships/image" Target="../media/image21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17" Type="http://schemas.openxmlformats.org/officeDocument/2006/relationships/image" Target="../media/image17.emf"/><Relationship Id="rId25" Type="http://schemas.openxmlformats.org/officeDocument/2006/relationships/image" Target="../media/image25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emf"/><Relationship Id="rId20" Type="http://schemas.openxmlformats.org/officeDocument/2006/relationships/image" Target="../media/image20.emf"/><Relationship Id="rId29" Type="http://schemas.openxmlformats.org/officeDocument/2006/relationships/image" Target="../media/image29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24" Type="http://schemas.openxmlformats.org/officeDocument/2006/relationships/image" Target="../media/image24.emf"/><Relationship Id="rId32" Type="http://schemas.openxmlformats.org/officeDocument/2006/relationships/image" Target="../media/image32.emf"/><Relationship Id="rId5" Type="http://schemas.openxmlformats.org/officeDocument/2006/relationships/image" Target="../media/image5.emf"/><Relationship Id="rId15" Type="http://schemas.openxmlformats.org/officeDocument/2006/relationships/image" Target="../media/image15.emf"/><Relationship Id="rId23" Type="http://schemas.openxmlformats.org/officeDocument/2006/relationships/image" Target="../media/image23.emf"/><Relationship Id="rId28" Type="http://schemas.openxmlformats.org/officeDocument/2006/relationships/image" Target="../media/image28.emf"/><Relationship Id="rId10" Type="http://schemas.openxmlformats.org/officeDocument/2006/relationships/image" Target="../media/image10.emf"/><Relationship Id="rId19" Type="http://schemas.openxmlformats.org/officeDocument/2006/relationships/image" Target="../media/image19.emf"/><Relationship Id="rId31" Type="http://schemas.openxmlformats.org/officeDocument/2006/relationships/image" Target="../media/image31.emf"/><Relationship Id="rId4" Type="http://schemas.openxmlformats.org/officeDocument/2006/relationships/image" Target="../media/image4.emf"/><Relationship Id="rId9" Type="http://schemas.openxmlformats.org/officeDocument/2006/relationships/image" Target="../media/image9.emf"/><Relationship Id="rId14" Type="http://schemas.openxmlformats.org/officeDocument/2006/relationships/image" Target="../media/image14.emf"/><Relationship Id="rId22" Type="http://schemas.openxmlformats.org/officeDocument/2006/relationships/image" Target="../media/image22.emf"/><Relationship Id="rId27" Type="http://schemas.openxmlformats.org/officeDocument/2006/relationships/image" Target="../media/image27.emf"/><Relationship Id="rId30" Type="http://schemas.openxmlformats.org/officeDocument/2006/relationships/image" Target="../media/image3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image" Target="../media/image33.emf"/><Relationship Id="rId7" Type="http://schemas.openxmlformats.org/officeDocument/2006/relationships/image" Target="../media/image3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Relationship Id="rId9" Type="http://schemas.openxmlformats.org/officeDocument/2006/relationships/hyperlink" Target="http://www.avac.org/pxrd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image" Target="../media/image33.emf"/><Relationship Id="rId7" Type="http://schemas.openxmlformats.org/officeDocument/2006/relationships/image" Target="../media/image3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Relationship Id="rId9" Type="http://schemas.openxmlformats.org/officeDocument/2006/relationships/hyperlink" Target="http://www.avac.org/pxr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1BE43EA-7E5B-E349-BA65-AB47F28BB8E1}"/>
              </a:ext>
            </a:extLst>
          </p:cNvPr>
          <p:cNvSpPr/>
          <p:nvPr/>
        </p:nvSpPr>
        <p:spPr>
          <a:xfrm>
            <a:off x="0" y="11699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 Neue Condensed" panose="02000503000000020004" pitchFamily="2" charset="0"/>
              </a:rPr>
              <a:t>The HIV Prevention R&amp;D Spectrum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0ADA15B-BD7B-BA49-834B-E4D2F2917F54}"/>
              </a:ext>
            </a:extLst>
          </p:cNvPr>
          <p:cNvGrpSpPr/>
          <p:nvPr/>
        </p:nvGrpSpPr>
        <p:grpSpPr>
          <a:xfrm>
            <a:off x="86639" y="1628800"/>
            <a:ext cx="9093873" cy="4699896"/>
            <a:chOff x="448455" y="1131417"/>
            <a:chExt cx="11491618" cy="5648590"/>
          </a:xfrm>
        </p:grpSpPr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564ED39F-75E5-D746-97B0-BA059304B5B1}"/>
                </a:ext>
              </a:extLst>
            </p:cNvPr>
            <p:cNvGrpSpPr/>
            <p:nvPr/>
          </p:nvGrpSpPr>
          <p:grpSpPr>
            <a:xfrm>
              <a:off x="9139517" y="1131417"/>
              <a:ext cx="2604027" cy="1508435"/>
              <a:chOff x="8570480" y="1642403"/>
              <a:chExt cx="2604027" cy="1508435"/>
            </a:xfrm>
          </p:grpSpPr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id="{43C6BC09-B3FA-5349-85B4-638F2EAEB3A1}"/>
                  </a:ext>
                </a:extLst>
              </p:cNvPr>
              <p:cNvSpPr/>
              <p:nvPr/>
            </p:nvSpPr>
            <p:spPr>
              <a:xfrm>
                <a:off x="8570480" y="1728946"/>
                <a:ext cx="2604026" cy="1162964"/>
              </a:xfrm>
              <a:prstGeom prst="rect">
                <a:avLst/>
              </a:prstGeom>
              <a:solidFill>
                <a:srgbClr val="00AFEE">
                  <a:alpha val="27843"/>
                </a:srgbClr>
              </a:solidFill>
            </p:spPr>
            <p:txBody>
              <a:bodyPr wrap="square">
                <a:spAutoFit/>
              </a:bodyPr>
              <a:lstStyle/>
              <a:p>
                <a:pPr algn="ctr"/>
                <a:endParaRPr lang="en-US" sz="1600" dirty="0">
                  <a:noFill/>
                  <a:latin typeface="Helvetica Neue Light" panose="02000403000000020004" pitchFamily="2" charset="0"/>
                  <a:ea typeface="Helvetica Neue Light" panose="02000403000000020004" pitchFamily="2" charset="0"/>
                  <a:cs typeface="Helvetica Neue Condensed" panose="02000503000000020004" pitchFamily="2" charset="0"/>
                </a:endParaRPr>
              </a:p>
            </p:txBody>
          </p:sp>
          <p:pic>
            <p:nvPicPr>
              <p:cNvPr id="159" name="Picture 158">
                <a:extLst>
                  <a:ext uri="{FF2B5EF4-FFF2-40B4-BE49-F238E27FC236}">
                    <a16:creationId xmlns:a16="http://schemas.microsoft.com/office/drawing/2014/main" id="{11E8A2D4-02AD-4149-951A-431D4D8D77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>
                <a:off x="9684328" y="2726367"/>
                <a:ext cx="376329" cy="472613"/>
              </a:xfrm>
              <a:prstGeom prst="rect">
                <a:avLst/>
              </a:prstGeom>
            </p:spPr>
          </p:pic>
          <p:sp>
            <p:nvSpPr>
              <p:cNvPr id="160" name="Rectangle 159">
                <a:extLst>
                  <a:ext uri="{FF2B5EF4-FFF2-40B4-BE49-F238E27FC236}">
                    <a16:creationId xmlns:a16="http://schemas.microsoft.com/office/drawing/2014/main" id="{E4E955E0-11BF-E847-90C9-9F9FCC8027E1}"/>
                  </a:ext>
                </a:extLst>
              </p:cNvPr>
              <p:cNvSpPr/>
              <p:nvPr/>
            </p:nvSpPr>
            <p:spPr>
              <a:xfrm>
                <a:off x="8570481" y="1642403"/>
                <a:ext cx="2604026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200" b="1" dirty="0">
                    <a:solidFill>
                      <a:srgbClr val="22568D"/>
                    </a:solidFill>
                    <a:latin typeface="Helvetica Neue Condensed" panose="02000503000000020004" pitchFamily="2" charset="0"/>
                    <a:ea typeface="Helvetica Neue Condensed" panose="02000503000000020004" pitchFamily="2" charset="0"/>
                    <a:cs typeface="Helvetica Neue Condensed" panose="02000503000000020004" pitchFamily="2" charset="0"/>
                  </a:rPr>
                  <a:t>In development: </a:t>
                </a:r>
              </a:p>
              <a:p>
                <a:pPr algn="ctr"/>
                <a:r>
                  <a:rPr lang="en-US" dirty="0">
                    <a:solidFill>
                      <a:srgbClr val="22568D"/>
                    </a:solidFill>
                    <a:latin typeface="Helvetica Neue Light" panose="02000403000000020004" pitchFamily="2" charset="0"/>
                    <a:ea typeface="Helvetica Neue Light" panose="02000403000000020004" pitchFamily="2" charset="0"/>
                    <a:cs typeface="Helvetica Neue Condensed" panose="02000503000000020004" pitchFamily="2" charset="0"/>
                  </a:rPr>
                  <a:t>Various pre-clinical </a:t>
                </a:r>
                <a:br>
                  <a:rPr lang="en-US" dirty="0">
                    <a:solidFill>
                      <a:srgbClr val="22568D"/>
                    </a:solidFill>
                    <a:latin typeface="Helvetica Neue Light" panose="02000403000000020004" pitchFamily="2" charset="0"/>
                    <a:ea typeface="Helvetica Neue Light" panose="02000403000000020004" pitchFamily="2" charset="0"/>
                    <a:cs typeface="Helvetica Neue Condensed" panose="02000503000000020004" pitchFamily="2" charset="0"/>
                  </a:rPr>
                </a:br>
                <a:r>
                  <a:rPr lang="en-US" dirty="0">
                    <a:solidFill>
                      <a:srgbClr val="22568D"/>
                    </a:solidFill>
                    <a:latin typeface="Helvetica Neue Light" panose="02000403000000020004" pitchFamily="2" charset="0"/>
                    <a:ea typeface="Helvetica Neue Light" panose="02000403000000020004" pitchFamily="2" charset="0"/>
                    <a:cs typeface="Helvetica Neue Condensed" panose="02000503000000020004" pitchFamily="2" charset="0"/>
                  </a:rPr>
                  <a:t>and clinical</a:t>
                </a:r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039AFEE5-2980-BE45-A308-D2973A8A09AD}"/>
                </a:ext>
              </a:extLst>
            </p:cNvPr>
            <p:cNvGrpSpPr/>
            <p:nvPr/>
          </p:nvGrpSpPr>
          <p:grpSpPr>
            <a:xfrm>
              <a:off x="6242497" y="1154271"/>
              <a:ext cx="2604027" cy="1485581"/>
              <a:chOff x="8570480" y="1665257"/>
              <a:chExt cx="2604027" cy="1485581"/>
            </a:xfrm>
          </p:grpSpPr>
          <p:sp>
            <p:nvSpPr>
              <p:cNvPr id="155" name="Rectangle 154">
                <a:extLst>
                  <a:ext uri="{FF2B5EF4-FFF2-40B4-BE49-F238E27FC236}">
                    <a16:creationId xmlns:a16="http://schemas.microsoft.com/office/drawing/2014/main" id="{6FC5F66F-8F93-0448-910D-CD72A527BB4D}"/>
                  </a:ext>
                </a:extLst>
              </p:cNvPr>
              <p:cNvSpPr/>
              <p:nvPr/>
            </p:nvSpPr>
            <p:spPr>
              <a:xfrm>
                <a:off x="8570480" y="1728946"/>
                <a:ext cx="2604026" cy="1162964"/>
              </a:xfrm>
              <a:prstGeom prst="rect">
                <a:avLst/>
              </a:prstGeom>
              <a:solidFill>
                <a:srgbClr val="00AFEE">
                  <a:alpha val="27843"/>
                </a:srgbClr>
              </a:solidFill>
            </p:spPr>
            <p:txBody>
              <a:bodyPr wrap="square">
                <a:spAutoFit/>
              </a:bodyPr>
              <a:lstStyle/>
              <a:p>
                <a:pPr algn="ctr"/>
                <a:endParaRPr lang="en-US" sz="1600" dirty="0">
                  <a:noFill/>
                  <a:latin typeface="Helvetica Neue Light" panose="02000403000000020004" pitchFamily="2" charset="0"/>
                  <a:ea typeface="Helvetica Neue Light" panose="02000403000000020004" pitchFamily="2" charset="0"/>
                  <a:cs typeface="Helvetica Neue Condensed" panose="02000503000000020004" pitchFamily="2" charset="0"/>
                </a:endParaRPr>
              </a:p>
            </p:txBody>
          </p:sp>
          <p:pic>
            <p:nvPicPr>
              <p:cNvPr id="156" name="Picture 155">
                <a:extLst>
                  <a:ext uri="{FF2B5EF4-FFF2-40B4-BE49-F238E27FC236}">
                    <a16:creationId xmlns:a16="http://schemas.microsoft.com/office/drawing/2014/main" id="{0C1DA218-EB2F-144A-B1EA-3001D395C0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>
                <a:off x="9684328" y="2726367"/>
                <a:ext cx="376329" cy="472613"/>
              </a:xfrm>
              <a:prstGeom prst="rect">
                <a:avLst/>
              </a:prstGeom>
            </p:spPr>
          </p:pic>
          <p:sp>
            <p:nvSpPr>
              <p:cNvPr id="157" name="Rectangle 156">
                <a:extLst>
                  <a:ext uri="{FF2B5EF4-FFF2-40B4-BE49-F238E27FC236}">
                    <a16:creationId xmlns:a16="http://schemas.microsoft.com/office/drawing/2014/main" id="{AAD3B571-9D16-9D4A-8BFF-CD30AD5BA90B}"/>
                  </a:ext>
                </a:extLst>
              </p:cNvPr>
              <p:cNvSpPr/>
              <p:nvPr/>
            </p:nvSpPr>
            <p:spPr>
              <a:xfrm>
                <a:off x="8570481" y="1665257"/>
                <a:ext cx="2604026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200" b="1" dirty="0">
                    <a:solidFill>
                      <a:srgbClr val="22568D"/>
                    </a:solidFill>
                    <a:latin typeface="Helvetica Neue Condensed" panose="02000503000000020004" pitchFamily="2" charset="0"/>
                    <a:ea typeface="Helvetica Neue Condensed" panose="02000503000000020004" pitchFamily="2" charset="0"/>
                    <a:cs typeface="Helvetica Neue Condensed" panose="02000503000000020004" pitchFamily="2" charset="0"/>
                  </a:rPr>
                  <a:t>In development: </a:t>
                </a:r>
              </a:p>
              <a:p>
                <a:pPr algn="ctr"/>
                <a:r>
                  <a:rPr lang="en-US" dirty="0">
                    <a:solidFill>
                      <a:srgbClr val="22568D"/>
                    </a:solidFill>
                    <a:latin typeface="Helvetica Neue Light" panose="02000403000000020004" pitchFamily="2" charset="0"/>
                    <a:ea typeface="Helvetica Neue Light" panose="02000403000000020004" pitchFamily="2" charset="0"/>
                    <a:cs typeface="Helvetica Neue Condensed" panose="02000503000000020004" pitchFamily="2" charset="0"/>
                  </a:rPr>
                  <a:t>Efficacy trials</a:t>
                </a:r>
              </a:p>
              <a:p>
                <a:pPr algn="ctr"/>
                <a:r>
                  <a:rPr lang="en-US" dirty="0">
                    <a:solidFill>
                      <a:srgbClr val="22568D"/>
                    </a:solidFill>
                    <a:latin typeface="Helvetica Neue Light" panose="02000403000000020004" pitchFamily="2" charset="0"/>
                    <a:ea typeface="Helvetica Neue Light" panose="02000403000000020004" pitchFamily="2" charset="0"/>
                    <a:cs typeface="Helvetica Neue Condensed" panose="02000503000000020004" pitchFamily="2" charset="0"/>
                  </a:rPr>
                  <a:t>Under way</a:t>
                </a: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3EEC7E31-8789-FA4D-97C3-C4CDE92C081D}"/>
                </a:ext>
              </a:extLst>
            </p:cNvPr>
            <p:cNvGrpSpPr/>
            <p:nvPr/>
          </p:nvGrpSpPr>
          <p:grpSpPr>
            <a:xfrm>
              <a:off x="3345476" y="1217960"/>
              <a:ext cx="2604027" cy="1421892"/>
              <a:chOff x="8570480" y="1728946"/>
              <a:chExt cx="2604027" cy="1421892"/>
            </a:xfrm>
          </p:grpSpPr>
          <p:sp>
            <p:nvSpPr>
              <p:cNvPr id="152" name="Rectangle 151">
                <a:extLst>
                  <a:ext uri="{FF2B5EF4-FFF2-40B4-BE49-F238E27FC236}">
                    <a16:creationId xmlns:a16="http://schemas.microsoft.com/office/drawing/2014/main" id="{EA384FB8-1954-B04E-81CF-5FE4C6DA66B8}"/>
                  </a:ext>
                </a:extLst>
              </p:cNvPr>
              <p:cNvSpPr/>
              <p:nvPr/>
            </p:nvSpPr>
            <p:spPr>
              <a:xfrm>
                <a:off x="8570480" y="1728946"/>
                <a:ext cx="2604026" cy="1162964"/>
              </a:xfrm>
              <a:prstGeom prst="rect">
                <a:avLst/>
              </a:prstGeom>
              <a:solidFill>
                <a:srgbClr val="00AFEE">
                  <a:alpha val="27843"/>
                </a:srgbClr>
              </a:solidFill>
            </p:spPr>
            <p:txBody>
              <a:bodyPr wrap="square">
                <a:spAutoFit/>
              </a:bodyPr>
              <a:lstStyle/>
              <a:p>
                <a:pPr algn="ctr"/>
                <a:endParaRPr lang="en-US" sz="1600" dirty="0">
                  <a:noFill/>
                  <a:latin typeface="Helvetica Neue Light" panose="02000403000000020004" pitchFamily="2" charset="0"/>
                  <a:ea typeface="Helvetica Neue Light" panose="02000403000000020004" pitchFamily="2" charset="0"/>
                  <a:cs typeface="Helvetica Neue Condensed" panose="02000503000000020004" pitchFamily="2" charset="0"/>
                </a:endParaRPr>
              </a:p>
            </p:txBody>
          </p:sp>
          <p:pic>
            <p:nvPicPr>
              <p:cNvPr id="153" name="Picture 152">
                <a:extLst>
                  <a:ext uri="{FF2B5EF4-FFF2-40B4-BE49-F238E27FC236}">
                    <a16:creationId xmlns:a16="http://schemas.microsoft.com/office/drawing/2014/main" id="{B32CE1FD-8CD2-0A43-813E-2B16A30854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>
                <a:off x="9684328" y="2726367"/>
                <a:ext cx="376329" cy="472613"/>
              </a:xfrm>
              <a:prstGeom prst="rect">
                <a:avLst/>
              </a:prstGeom>
            </p:spPr>
          </p:pic>
          <p:sp>
            <p:nvSpPr>
              <p:cNvPr id="154" name="Rectangle 153">
                <a:extLst>
                  <a:ext uri="{FF2B5EF4-FFF2-40B4-BE49-F238E27FC236}">
                    <a16:creationId xmlns:a16="http://schemas.microsoft.com/office/drawing/2014/main" id="{51C7D8BF-475A-2F43-8D48-D2027AEA198C}"/>
                  </a:ext>
                </a:extLst>
              </p:cNvPr>
              <p:cNvSpPr/>
              <p:nvPr/>
            </p:nvSpPr>
            <p:spPr>
              <a:xfrm>
                <a:off x="8570481" y="1824936"/>
                <a:ext cx="260402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200" b="1" dirty="0">
                    <a:solidFill>
                      <a:srgbClr val="22568D"/>
                    </a:solidFill>
                    <a:latin typeface="Helvetica Neue Condensed" panose="02000503000000020004" pitchFamily="2" charset="0"/>
                    <a:ea typeface="Helvetica Neue Condensed" panose="02000503000000020004" pitchFamily="2" charset="0"/>
                    <a:cs typeface="Helvetica Neue Condensed" panose="02000503000000020004" pitchFamily="2" charset="0"/>
                  </a:rPr>
                  <a:t>In regulatory</a:t>
                </a:r>
              </a:p>
              <a:p>
                <a:pPr algn="ctr"/>
                <a:r>
                  <a:rPr lang="en-US" sz="2200" b="1" dirty="0">
                    <a:solidFill>
                      <a:srgbClr val="22568D"/>
                    </a:solidFill>
                    <a:latin typeface="Helvetica Neue Condensed" panose="02000503000000020004" pitchFamily="2" charset="0"/>
                    <a:ea typeface="Helvetica Neue Condensed" panose="02000503000000020004" pitchFamily="2" charset="0"/>
                    <a:cs typeface="Helvetica Neue Condensed" panose="02000503000000020004" pitchFamily="2" charset="0"/>
                  </a:rPr>
                  <a:t>review</a:t>
                </a:r>
                <a:endParaRPr lang="en-US" sz="2200" dirty="0">
                  <a:solidFill>
                    <a:srgbClr val="22568D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Helvetica Neue Condensed" panose="02000503000000020004" pitchFamily="2" charset="0"/>
                </a:endParaRP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46975314-D579-E44F-B453-55B7C6574D5C}"/>
                </a:ext>
              </a:extLst>
            </p:cNvPr>
            <p:cNvGrpSpPr/>
            <p:nvPr/>
          </p:nvGrpSpPr>
          <p:grpSpPr>
            <a:xfrm>
              <a:off x="448455" y="1217960"/>
              <a:ext cx="2604027" cy="1421892"/>
              <a:chOff x="8570480" y="1728946"/>
              <a:chExt cx="2604027" cy="1421892"/>
            </a:xfrm>
          </p:grpSpPr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F3046DDE-0C03-B346-ACE9-C792DC5FFE96}"/>
                  </a:ext>
                </a:extLst>
              </p:cNvPr>
              <p:cNvSpPr/>
              <p:nvPr/>
            </p:nvSpPr>
            <p:spPr>
              <a:xfrm>
                <a:off x="8570480" y="1728946"/>
                <a:ext cx="2604026" cy="1162964"/>
              </a:xfrm>
              <a:prstGeom prst="rect">
                <a:avLst/>
              </a:prstGeom>
              <a:solidFill>
                <a:srgbClr val="00AFEE">
                  <a:alpha val="27843"/>
                </a:srgbClr>
              </a:solidFill>
            </p:spPr>
            <p:txBody>
              <a:bodyPr wrap="square">
                <a:spAutoFit/>
              </a:bodyPr>
              <a:lstStyle/>
              <a:p>
                <a:pPr algn="ctr"/>
                <a:endParaRPr lang="en-US" sz="1600" dirty="0">
                  <a:noFill/>
                  <a:latin typeface="Helvetica Neue Light" panose="02000403000000020004" pitchFamily="2" charset="0"/>
                  <a:ea typeface="Helvetica Neue Light" panose="02000403000000020004" pitchFamily="2" charset="0"/>
                  <a:cs typeface="Helvetica Neue Condensed" panose="02000503000000020004" pitchFamily="2" charset="0"/>
                </a:endParaRPr>
              </a:p>
            </p:txBody>
          </p:sp>
          <p:pic>
            <p:nvPicPr>
              <p:cNvPr id="150" name="Picture 149">
                <a:extLst>
                  <a:ext uri="{FF2B5EF4-FFF2-40B4-BE49-F238E27FC236}">
                    <a16:creationId xmlns:a16="http://schemas.microsoft.com/office/drawing/2014/main" id="{F2D7C53F-698A-DC49-AF30-DF93B2682E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>
                <a:off x="9684328" y="2726367"/>
                <a:ext cx="376329" cy="472613"/>
              </a:xfrm>
              <a:prstGeom prst="rect">
                <a:avLst/>
              </a:prstGeom>
            </p:spPr>
          </p:pic>
          <p:sp>
            <p:nvSpPr>
              <p:cNvPr id="151" name="Rectangle 150">
                <a:extLst>
                  <a:ext uri="{FF2B5EF4-FFF2-40B4-BE49-F238E27FC236}">
                    <a16:creationId xmlns:a16="http://schemas.microsoft.com/office/drawing/2014/main" id="{78007333-ED62-BF4D-BBBD-0958981E55B3}"/>
                  </a:ext>
                </a:extLst>
              </p:cNvPr>
              <p:cNvSpPr/>
              <p:nvPr/>
            </p:nvSpPr>
            <p:spPr>
              <a:xfrm>
                <a:off x="8570481" y="1824936"/>
                <a:ext cx="260402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200" b="1" dirty="0">
                    <a:solidFill>
                      <a:srgbClr val="22568D"/>
                    </a:solidFill>
                    <a:latin typeface="Helvetica Neue Condensed" panose="02000503000000020004" pitchFamily="2" charset="0"/>
                    <a:ea typeface="Helvetica Neue Condensed" panose="02000503000000020004" pitchFamily="2" charset="0"/>
                    <a:cs typeface="Helvetica Neue Condensed" panose="02000503000000020004" pitchFamily="2" charset="0"/>
                  </a:rPr>
                  <a:t>Currently </a:t>
                </a:r>
                <a:br>
                  <a:rPr lang="en-US" sz="2200" b="1" dirty="0">
                    <a:solidFill>
                      <a:srgbClr val="22568D"/>
                    </a:solidFill>
                    <a:latin typeface="Helvetica Neue Condensed" panose="02000503000000020004" pitchFamily="2" charset="0"/>
                    <a:ea typeface="Helvetica Neue Condensed" panose="02000503000000020004" pitchFamily="2" charset="0"/>
                    <a:cs typeface="Helvetica Neue Condensed" panose="02000503000000020004" pitchFamily="2" charset="0"/>
                  </a:rPr>
                </a:br>
                <a:r>
                  <a:rPr lang="en-US" sz="2200" b="1" dirty="0">
                    <a:solidFill>
                      <a:srgbClr val="22568D"/>
                    </a:solidFill>
                    <a:latin typeface="Helvetica Neue Condensed" panose="02000503000000020004" pitchFamily="2" charset="0"/>
                    <a:ea typeface="Helvetica Neue Condensed" panose="02000503000000020004" pitchFamily="2" charset="0"/>
                    <a:cs typeface="Helvetica Neue Condensed" panose="02000503000000020004" pitchFamily="2" charset="0"/>
                  </a:rPr>
                  <a:t>available</a:t>
                </a:r>
              </a:p>
            </p:txBody>
          </p:sp>
        </p:grp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C4295EF3-B74F-4746-B0CF-C1B6348F7B50}"/>
                </a:ext>
              </a:extLst>
            </p:cNvPr>
            <p:cNvCxnSpPr/>
            <p:nvPr/>
          </p:nvCxnSpPr>
          <p:spPr>
            <a:xfrm>
              <a:off x="3199161" y="1217960"/>
              <a:ext cx="0" cy="5409060"/>
            </a:xfrm>
            <a:prstGeom prst="line">
              <a:avLst/>
            </a:prstGeom>
            <a:ln w="317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93C50472-4E5F-AB4B-A86D-BED41DE90D8F}"/>
                </a:ext>
              </a:extLst>
            </p:cNvPr>
            <p:cNvCxnSpPr/>
            <p:nvPr/>
          </p:nvCxnSpPr>
          <p:spPr>
            <a:xfrm>
              <a:off x="6090279" y="1217960"/>
              <a:ext cx="0" cy="5409060"/>
            </a:xfrm>
            <a:prstGeom prst="line">
              <a:avLst/>
            </a:prstGeom>
            <a:ln w="317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49B0E81E-8A7B-F44E-98A6-72153B4835C4}"/>
                </a:ext>
              </a:extLst>
            </p:cNvPr>
            <p:cNvCxnSpPr/>
            <p:nvPr/>
          </p:nvCxnSpPr>
          <p:spPr>
            <a:xfrm>
              <a:off x="8981396" y="1217960"/>
              <a:ext cx="0" cy="5409060"/>
            </a:xfrm>
            <a:prstGeom prst="line">
              <a:avLst/>
            </a:prstGeom>
            <a:ln w="317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D84E5792-F28B-8D4B-B0C3-618E3683341B}"/>
                </a:ext>
              </a:extLst>
            </p:cNvPr>
            <p:cNvGrpSpPr/>
            <p:nvPr/>
          </p:nvGrpSpPr>
          <p:grpSpPr>
            <a:xfrm>
              <a:off x="463534" y="2818810"/>
              <a:ext cx="1231900" cy="919749"/>
              <a:chOff x="431901" y="2818810"/>
              <a:chExt cx="1231900" cy="919749"/>
            </a:xfrm>
          </p:grpSpPr>
          <p:pic>
            <p:nvPicPr>
              <p:cNvPr id="147" name="Picture 146">
                <a:extLst>
                  <a:ext uri="{FF2B5EF4-FFF2-40B4-BE49-F238E27FC236}">
                    <a16:creationId xmlns:a16="http://schemas.microsoft.com/office/drawing/2014/main" id="{C8628829-850F-6848-A866-EAEF161076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1901" y="3382959"/>
                <a:ext cx="1231900" cy="355600"/>
              </a:xfrm>
              <a:prstGeom prst="rect">
                <a:avLst/>
              </a:prstGeom>
            </p:spPr>
          </p:pic>
          <p:pic>
            <p:nvPicPr>
              <p:cNvPr id="148" name="Picture 147">
                <a:extLst>
                  <a:ext uri="{FF2B5EF4-FFF2-40B4-BE49-F238E27FC236}">
                    <a16:creationId xmlns:a16="http://schemas.microsoft.com/office/drawing/2014/main" id="{A4D1D884-2141-F14D-9A4F-A11748EA9C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4801" y="2818810"/>
                <a:ext cx="546100" cy="546100"/>
              </a:xfrm>
              <a:prstGeom prst="rect">
                <a:avLst/>
              </a:prstGeom>
            </p:spPr>
          </p:pic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FF191A21-22D8-4F47-A224-DA972C3CD921}"/>
                </a:ext>
              </a:extLst>
            </p:cNvPr>
            <p:cNvGrpSpPr/>
            <p:nvPr/>
          </p:nvGrpSpPr>
          <p:grpSpPr>
            <a:xfrm>
              <a:off x="1975335" y="2818810"/>
              <a:ext cx="762000" cy="919749"/>
              <a:chOff x="2069298" y="2818810"/>
              <a:chExt cx="762000" cy="919749"/>
            </a:xfrm>
          </p:grpSpPr>
          <p:pic>
            <p:nvPicPr>
              <p:cNvPr id="145" name="Picture 144">
                <a:extLst>
                  <a:ext uri="{FF2B5EF4-FFF2-40B4-BE49-F238E27FC236}">
                    <a16:creationId xmlns:a16="http://schemas.microsoft.com/office/drawing/2014/main" id="{9B7B75A6-A067-6041-8136-9CA0BA4C73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47273" y="2818810"/>
                <a:ext cx="546100" cy="546100"/>
              </a:xfrm>
              <a:prstGeom prst="rect">
                <a:avLst/>
              </a:prstGeom>
            </p:spPr>
          </p:pic>
          <p:pic>
            <p:nvPicPr>
              <p:cNvPr id="146" name="Picture 145">
                <a:extLst>
                  <a:ext uri="{FF2B5EF4-FFF2-40B4-BE49-F238E27FC236}">
                    <a16:creationId xmlns:a16="http://schemas.microsoft.com/office/drawing/2014/main" id="{A4157877-AF84-D441-A42D-5F0331E23E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069298" y="3382959"/>
                <a:ext cx="762000" cy="355600"/>
              </a:xfrm>
              <a:prstGeom prst="rect">
                <a:avLst/>
              </a:prstGeom>
            </p:spPr>
          </p:pic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93A0D94E-BFB6-2B4E-81AA-5663620CFCE4}"/>
                </a:ext>
              </a:extLst>
            </p:cNvPr>
            <p:cNvGrpSpPr/>
            <p:nvPr/>
          </p:nvGrpSpPr>
          <p:grpSpPr>
            <a:xfrm>
              <a:off x="1819010" y="4020917"/>
              <a:ext cx="1066800" cy="958940"/>
              <a:chOff x="1912973" y="4020917"/>
              <a:chExt cx="1066800" cy="958940"/>
            </a:xfrm>
          </p:grpSpPr>
          <p:pic>
            <p:nvPicPr>
              <p:cNvPr id="143" name="Picture 142">
                <a:extLst>
                  <a:ext uri="{FF2B5EF4-FFF2-40B4-BE49-F238E27FC236}">
                    <a16:creationId xmlns:a16="http://schemas.microsoft.com/office/drawing/2014/main" id="{CE48CBC3-D043-A84B-B3F3-D92B1BFC3C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36980" y="4020917"/>
                <a:ext cx="546100" cy="546100"/>
              </a:xfrm>
              <a:prstGeom prst="rect">
                <a:avLst/>
              </a:prstGeom>
            </p:spPr>
          </p:pic>
          <p:pic>
            <p:nvPicPr>
              <p:cNvPr id="144" name="Picture 143">
                <a:extLst>
                  <a:ext uri="{FF2B5EF4-FFF2-40B4-BE49-F238E27FC236}">
                    <a16:creationId xmlns:a16="http://schemas.microsoft.com/office/drawing/2014/main" id="{EBDC1B5E-1E08-C04F-B355-CA0172B733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912973" y="4624257"/>
                <a:ext cx="1066800" cy="355600"/>
              </a:xfrm>
              <a:prstGeom prst="rect">
                <a:avLst/>
              </a:prstGeom>
            </p:spPr>
          </p:pic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85D3E847-0E00-1C4D-BCDE-94753151BF59}"/>
                </a:ext>
              </a:extLst>
            </p:cNvPr>
            <p:cNvGrpSpPr/>
            <p:nvPr/>
          </p:nvGrpSpPr>
          <p:grpSpPr>
            <a:xfrm>
              <a:off x="656743" y="4009807"/>
              <a:ext cx="800100" cy="983986"/>
              <a:chOff x="647801" y="5258186"/>
              <a:chExt cx="800100" cy="983986"/>
            </a:xfrm>
          </p:grpSpPr>
          <p:pic>
            <p:nvPicPr>
              <p:cNvPr id="141" name="Picture 140">
                <a:extLst>
                  <a:ext uri="{FF2B5EF4-FFF2-40B4-BE49-F238E27FC236}">
                    <a16:creationId xmlns:a16="http://schemas.microsoft.com/office/drawing/2014/main" id="{A1AF65CD-A9EC-2442-ADD2-C894AA9C4B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74801" y="5258186"/>
                <a:ext cx="546100" cy="546100"/>
              </a:xfrm>
              <a:prstGeom prst="rect">
                <a:avLst/>
              </a:prstGeom>
            </p:spPr>
          </p:pic>
          <p:pic>
            <p:nvPicPr>
              <p:cNvPr id="142" name="Picture 141">
                <a:extLst>
                  <a:ext uri="{FF2B5EF4-FFF2-40B4-BE49-F238E27FC236}">
                    <a16:creationId xmlns:a16="http://schemas.microsoft.com/office/drawing/2014/main" id="{CC3434D5-07E9-C04E-9839-A5447CC671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47801" y="5886572"/>
                <a:ext cx="800100" cy="355600"/>
              </a:xfrm>
              <a:prstGeom prst="rect">
                <a:avLst/>
              </a:prstGeom>
            </p:spPr>
          </p:pic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97BAD319-9249-7A49-8675-EFA537728185}"/>
                </a:ext>
              </a:extLst>
            </p:cNvPr>
            <p:cNvGrpSpPr/>
            <p:nvPr/>
          </p:nvGrpSpPr>
          <p:grpSpPr>
            <a:xfrm>
              <a:off x="1166124" y="5296857"/>
              <a:ext cx="965200" cy="982386"/>
              <a:chOff x="1976779" y="5259786"/>
              <a:chExt cx="965200" cy="982386"/>
            </a:xfrm>
          </p:grpSpPr>
          <p:pic>
            <p:nvPicPr>
              <p:cNvPr id="139" name="Picture 138">
                <a:extLst>
                  <a:ext uri="{FF2B5EF4-FFF2-40B4-BE49-F238E27FC236}">
                    <a16:creationId xmlns:a16="http://schemas.microsoft.com/office/drawing/2014/main" id="{7F5B4683-B054-834D-8580-A5741D72B3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131834" y="5259786"/>
                <a:ext cx="546100" cy="546100"/>
              </a:xfrm>
              <a:prstGeom prst="rect">
                <a:avLst/>
              </a:prstGeom>
            </p:spPr>
          </p:pic>
          <p:pic>
            <p:nvPicPr>
              <p:cNvPr id="140" name="Picture 139">
                <a:extLst>
                  <a:ext uri="{FF2B5EF4-FFF2-40B4-BE49-F238E27FC236}">
                    <a16:creationId xmlns:a16="http://schemas.microsoft.com/office/drawing/2014/main" id="{DFEBF4BD-C2C4-C142-B617-D663BD9654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976779" y="5886572"/>
                <a:ext cx="965200" cy="355600"/>
              </a:xfrm>
              <a:prstGeom prst="rect">
                <a:avLst/>
              </a:prstGeom>
            </p:spPr>
          </p:pic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BB19572E-7E26-2342-BB21-15762DA8AE97}"/>
                </a:ext>
              </a:extLst>
            </p:cNvPr>
            <p:cNvGrpSpPr/>
            <p:nvPr/>
          </p:nvGrpSpPr>
          <p:grpSpPr>
            <a:xfrm>
              <a:off x="4325388" y="2844210"/>
              <a:ext cx="635000" cy="931479"/>
              <a:chOff x="4325388" y="2844210"/>
              <a:chExt cx="635000" cy="931479"/>
            </a:xfrm>
          </p:grpSpPr>
          <p:pic>
            <p:nvPicPr>
              <p:cNvPr id="137" name="Picture 136">
                <a:extLst>
                  <a:ext uri="{FF2B5EF4-FFF2-40B4-BE49-F238E27FC236}">
                    <a16:creationId xmlns:a16="http://schemas.microsoft.com/office/drawing/2014/main" id="{4B93DF7A-40A8-5A4E-9F2E-2F654A6ECA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397070" y="2844210"/>
                <a:ext cx="495300" cy="495300"/>
              </a:xfrm>
              <a:prstGeom prst="rect">
                <a:avLst/>
              </a:prstGeom>
            </p:spPr>
          </p:pic>
          <p:pic>
            <p:nvPicPr>
              <p:cNvPr id="138" name="Picture 137">
                <a:extLst>
                  <a:ext uri="{FF2B5EF4-FFF2-40B4-BE49-F238E27FC236}">
                    <a16:creationId xmlns:a16="http://schemas.microsoft.com/office/drawing/2014/main" id="{0DC1C813-C3EE-A34B-974F-2E601D3993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325388" y="3420089"/>
                <a:ext cx="635000" cy="355600"/>
              </a:xfrm>
              <a:prstGeom prst="rect">
                <a:avLst/>
              </a:prstGeom>
            </p:spPr>
          </p:pic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3E7EDC18-A238-E24F-A7AA-7DAE7CCEA975}"/>
                </a:ext>
              </a:extLst>
            </p:cNvPr>
            <p:cNvGrpSpPr/>
            <p:nvPr/>
          </p:nvGrpSpPr>
          <p:grpSpPr>
            <a:xfrm>
              <a:off x="9378242" y="5695041"/>
              <a:ext cx="711200" cy="933453"/>
              <a:chOff x="9373245" y="4884387"/>
              <a:chExt cx="711200" cy="933453"/>
            </a:xfrm>
          </p:grpSpPr>
          <p:pic>
            <p:nvPicPr>
              <p:cNvPr id="135" name="Picture 134">
                <a:extLst>
                  <a:ext uri="{FF2B5EF4-FFF2-40B4-BE49-F238E27FC236}">
                    <a16:creationId xmlns:a16="http://schemas.microsoft.com/office/drawing/2014/main" id="{E0720BFD-4943-8043-828B-7070259370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9474845" y="4884387"/>
                <a:ext cx="495300" cy="495300"/>
              </a:xfrm>
              <a:prstGeom prst="rect">
                <a:avLst/>
              </a:prstGeom>
            </p:spPr>
          </p:pic>
          <p:pic>
            <p:nvPicPr>
              <p:cNvPr id="136" name="Picture 135">
                <a:extLst>
                  <a:ext uri="{FF2B5EF4-FFF2-40B4-BE49-F238E27FC236}">
                    <a16:creationId xmlns:a16="http://schemas.microsoft.com/office/drawing/2014/main" id="{AD5BC8D9-02B0-5D43-AE57-93FD37B8B5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9373245" y="5462240"/>
                <a:ext cx="711200" cy="355600"/>
              </a:xfrm>
              <a:prstGeom prst="rect">
                <a:avLst/>
              </a:prstGeom>
            </p:spPr>
          </p:pic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4BC0A7EF-BE80-0746-B016-A34CD2853444}"/>
                </a:ext>
              </a:extLst>
            </p:cNvPr>
            <p:cNvGrpSpPr/>
            <p:nvPr/>
          </p:nvGrpSpPr>
          <p:grpSpPr>
            <a:xfrm>
              <a:off x="6626213" y="2873953"/>
              <a:ext cx="647700" cy="945886"/>
              <a:chOff x="6540941" y="2818810"/>
              <a:chExt cx="647700" cy="945886"/>
            </a:xfrm>
          </p:grpSpPr>
          <p:pic>
            <p:nvPicPr>
              <p:cNvPr id="133" name="Picture 132">
                <a:extLst>
                  <a:ext uri="{FF2B5EF4-FFF2-40B4-BE49-F238E27FC236}">
                    <a16:creationId xmlns:a16="http://schemas.microsoft.com/office/drawing/2014/main" id="{8CC8B398-026D-294E-849B-AAAA480469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630276" y="2818810"/>
                <a:ext cx="508000" cy="508000"/>
              </a:xfrm>
              <a:prstGeom prst="rect">
                <a:avLst/>
              </a:prstGeom>
            </p:spPr>
          </p:pic>
          <p:pic>
            <p:nvPicPr>
              <p:cNvPr id="134" name="Picture 133">
                <a:extLst>
                  <a:ext uri="{FF2B5EF4-FFF2-40B4-BE49-F238E27FC236}">
                    <a16:creationId xmlns:a16="http://schemas.microsoft.com/office/drawing/2014/main" id="{A3804CEE-C9CD-4D45-8639-0F96ECF042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540941" y="3409096"/>
                <a:ext cx="647700" cy="355600"/>
              </a:xfrm>
              <a:prstGeom prst="rect">
                <a:avLst/>
              </a:prstGeom>
            </p:spPr>
          </p:pic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491CA0DB-DA38-254C-A3BA-BD1577FAFB93}"/>
                </a:ext>
              </a:extLst>
            </p:cNvPr>
            <p:cNvGrpSpPr/>
            <p:nvPr/>
          </p:nvGrpSpPr>
          <p:grpSpPr>
            <a:xfrm>
              <a:off x="7881982" y="2897769"/>
              <a:ext cx="584200" cy="914932"/>
              <a:chOff x="7979594" y="2823627"/>
              <a:chExt cx="584200" cy="914932"/>
            </a:xfrm>
          </p:grpSpPr>
          <p:pic>
            <p:nvPicPr>
              <p:cNvPr id="131" name="Picture 130">
                <a:extLst>
                  <a:ext uri="{FF2B5EF4-FFF2-40B4-BE49-F238E27FC236}">
                    <a16:creationId xmlns:a16="http://schemas.microsoft.com/office/drawing/2014/main" id="{E2DAE00D-3D96-DE4F-B2B5-A137B77598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979594" y="2823627"/>
                <a:ext cx="495300" cy="495300"/>
              </a:xfrm>
              <a:prstGeom prst="rect">
                <a:avLst/>
              </a:prstGeom>
            </p:spPr>
          </p:pic>
          <p:pic>
            <p:nvPicPr>
              <p:cNvPr id="132" name="Picture 131">
                <a:extLst>
                  <a:ext uri="{FF2B5EF4-FFF2-40B4-BE49-F238E27FC236}">
                    <a16:creationId xmlns:a16="http://schemas.microsoft.com/office/drawing/2014/main" id="{74D377D0-C8F7-0A46-9D06-D63614C59C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979594" y="3382959"/>
                <a:ext cx="584200" cy="355600"/>
              </a:xfrm>
              <a:prstGeom prst="rect">
                <a:avLst/>
              </a:prstGeom>
            </p:spPr>
          </p:pic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C8BAB2B8-B82E-5947-901C-16E77E20D885}"/>
                </a:ext>
              </a:extLst>
            </p:cNvPr>
            <p:cNvGrpSpPr/>
            <p:nvPr/>
          </p:nvGrpSpPr>
          <p:grpSpPr>
            <a:xfrm>
              <a:off x="7022295" y="4020917"/>
              <a:ext cx="1092200" cy="958940"/>
              <a:chOff x="6338176" y="4020917"/>
              <a:chExt cx="1092200" cy="958940"/>
            </a:xfrm>
          </p:grpSpPr>
          <p:pic>
            <p:nvPicPr>
              <p:cNvPr id="129" name="Picture 128">
                <a:extLst>
                  <a:ext uri="{FF2B5EF4-FFF2-40B4-BE49-F238E27FC236}">
                    <a16:creationId xmlns:a16="http://schemas.microsoft.com/office/drawing/2014/main" id="{5377CE5E-2693-9C47-A9C2-8D4FF1B346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629628" y="4020917"/>
                <a:ext cx="495300" cy="495300"/>
              </a:xfrm>
              <a:prstGeom prst="rect">
                <a:avLst/>
              </a:prstGeom>
            </p:spPr>
          </p:pic>
          <p:pic>
            <p:nvPicPr>
              <p:cNvPr id="130" name="Picture 129">
                <a:extLst>
                  <a:ext uri="{FF2B5EF4-FFF2-40B4-BE49-F238E27FC236}">
                    <a16:creationId xmlns:a16="http://schemas.microsoft.com/office/drawing/2014/main" id="{DD89638E-F1A1-4E46-95C5-541355B9A7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338176" y="4624257"/>
                <a:ext cx="1092200" cy="355600"/>
              </a:xfrm>
              <a:prstGeom prst="rect">
                <a:avLst/>
              </a:prstGeom>
            </p:spPr>
          </p:pic>
        </p:grpSp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753774F0-D289-DA4A-B1D7-93162A507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4338462" y="3995607"/>
              <a:ext cx="546100" cy="546100"/>
            </a:xfrm>
            <a:prstGeom prst="rect">
              <a:avLst/>
            </a:prstGeom>
          </p:spPr>
        </p:pic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CCB2295E-1522-5441-87C2-ADEB31DC2508}"/>
                </a:ext>
              </a:extLst>
            </p:cNvPr>
            <p:cNvGrpSpPr/>
            <p:nvPr/>
          </p:nvGrpSpPr>
          <p:grpSpPr>
            <a:xfrm>
              <a:off x="9415063" y="3718892"/>
              <a:ext cx="647700" cy="891931"/>
              <a:chOff x="9398999" y="2802170"/>
              <a:chExt cx="647700" cy="891931"/>
            </a:xfrm>
          </p:grpSpPr>
          <p:pic>
            <p:nvPicPr>
              <p:cNvPr id="127" name="Picture 126">
                <a:extLst>
                  <a:ext uri="{FF2B5EF4-FFF2-40B4-BE49-F238E27FC236}">
                    <a16:creationId xmlns:a16="http://schemas.microsoft.com/office/drawing/2014/main" id="{0A613E22-0C43-F34D-87E5-12439C994F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9474845" y="2802170"/>
                <a:ext cx="508000" cy="508000"/>
              </a:xfrm>
              <a:prstGeom prst="rect">
                <a:avLst/>
              </a:prstGeom>
            </p:spPr>
          </p:pic>
          <p:pic>
            <p:nvPicPr>
              <p:cNvPr id="128" name="Picture 127">
                <a:extLst>
                  <a:ext uri="{FF2B5EF4-FFF2-40B4-BE49-F238E27FC236}">
                    <a16:creationId xmlns:a16="http://schemas.microsoft.com/office/drawing/2014/main" id="{2DFFF1A3-1F85-EE4C-862C-DBE340941A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9398999" y="3338501"/>
                <a:ext cx="647700" cy="355600"/>
              </a:xfrm>
              <a:prstGeom prst="rect">
                <a:avLst/>
              </a:prstGeom>
            </p:spPr>
          </p:pic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7326EF30-2D7E-A64F-9A49-C33019402721}"/>
                </a:ext>
              </a:extLst>
            </p:cNvPr>
            <p:cNvGrpSpPr/>
            <p:nvPr/>
          </p:nvGrpSpPr>
          <p:grpSpPr>
            <a:xfrm>
              <a:off x="10939050" y="2654328"/>
              <a:ext cx="584200" cy="883552"/>
              <a:chOff x="10905532" y="2781587"/>
              <a:chExt cx="584200" cy="883552"/>
            </a:xfrm>
          </p:grpSpPr>
          <p:pic>
            <p:nvPicPr>
              <p:cNvPr id="125" name="Picture 124">
                <a:extLst>
                  <a:ext uri="{FF2B5EF4-FFF2-40B4-BE49-F238E27FC236}">
                    <a16:creationId xmlns:a16="http://schemas.microsoft.com/office/drawing/2014/main" id="{52D472F5-9835-604E-9D8B-44CCF2D3AF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0922491" y="2781587"/>
                <a:ext cx="495300" cy="495300"/>
              </a:xfrm>
              <a:prstGeom prst="rect">
                <a:avLst/>
              </a:prstGeom>
            </p:spPr>
          </p:pic>
          <p:pic>
            <p:nvPicPr>
              <p:cNvPr id="126" name="Picture 125">
                <a:extLst>
                  <a:ext uri="{FF2B5EF4-FFF2-40B4-BE49-F238E27FC236}">
                    <a16:creationId xmlns:a16="http://schemas.microsoft.com/office/drawing/2014/main" id="{8263B9AA-9D52-9449-9205-556BFB2046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0905532" y="3309539"/>
                <a:ext cx="584200" cy="355600"/>
              </a:xfrm>
              <a:prstGeom prst="rect">
                <a:avLst/>
              </a:prstGeom>
            </p:spPr>
          </p:pic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DF695803-FE6F-3442-8C13-EBE35FF753AA}"/>
                </a:ext>
              </a:extLst>
            </p:cNvPr>
            <p:cNvGrpSpPr/>
            <p:nvPr/>
          </p:nvGrpSpPr>
          <p:grpSpPr>
            <a:xfrm>
              <a:off x="10719017" y="3736310"/>
              <a:ext cx="1092200" cy="887947"/>
              <a:chOff x="9206289" y="3884331"/>
              <a:chExt cx="1092200" cy="887947"/>
            </a:xfrm>
          </p:grpSpPr>
          <p:pic>
            <p:nvPicPr>
              <p:cNvPr id="123" name="Picture 122">
                <a:extLst>
                  <a:ext uri="{FF2B5EF4-FFF2-40B4-BE49-F238E27FC236}">
                    <a16:creationId xmlns:a16="http://schemas.microsoft.com/office/drawing/2014/main" id="{0FA8FCDD-5BCF-9740-B0F6-CD1DB29D82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9474845" y="3884331"/>
                <a:ext cx="495300" cy="508000"/>
              </a:xfrm>
              <a:prstGeom prst="rect">
                <a:avLst/>
              </a:prstGeom>
            </p:spPr>
          </p:pic>
          <p:pic>
            <p:nvPicPr>
              <p:cNvPr id="124" name="Picture 123">
                <a:extLst>
                  <a:ext uri="{FF2B5EF4-FFF2-40B4-BE49-F238E27FC236}">
                    <a16:creationId xmlns:a16="http://schemas.microsoft.com/office/drawing/2014/main" id="{28FD15E6-2A04-B845-B16D-6134A0448E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9206289" y="4416678"/>
                <a:ext cx="1092200" cy="355600"/>
              </a:xfrm>
              <a:prstGeom prst="rect">
                <a:avLst/>
              </a:prstGeom>
            </p:spPr>
          </p:pic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C9452E87-6BF0-3D47-94BC-98FD912CBD9E}"/>
                </a:ext>
              </a:extLst>
            </p:cNvPr>
            <p:cNvGrpSpPr/>
            <p:nvPr/>
          </p:nvGrpSpPr>
          <p:grpSpPr>
            <a:xfrm>
              <a:off x="9473403" y="4791222"/>
              <a:ext cx="495300" cy="770565"/>
              <a:chOff x="10929163" y="3823913"/>
              <a:chExt cx="495300" cy="770565"/>
            </a:xfrm>
          </p:grpSpPr>
          <p:pic>
            <p:nvPicPr>
              <p:cNvPr id="121" name="Picture 120">
                <a:extLst>
                  <a:ext uri="{FF2B5EF4-FFF2-40B4-BE49-F238E27FC236}">
                    <a16:creationId xmlns:a16="http://schemas.microsoft.com/office/drawing/2014/main" id="{09657158-3C0F-9140-9A0F-58282F33F6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0929163" y="3823913"/>
                <a:ext cx="495300" cy="495300"/>
              </a:xfrm>
              <a:prstGeom prst="rect">
                <a:avLst/>
              </a:prstGeom>
            </p:spPr>
          </p:pic>
          <p:pic>
            <p:nvPicPr>
              <p:cNvPr id="122" name="Picture 121">
                <a:extLst>
                  <a:ext uri="{FF2B5EF4-FFF2-40B4-BE49-F238E27FC236}">
                    <a16:creationId xmlns:a16="http://schemas.microsoft.com/office/drawing/2014/main" id="{C2E7D68D-8567-8949-AFC1-1B16DC7819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10986313" y="4416678"/>
                <a:ext cx="381000" cy="177800"/>
              </a:xfrm>
              <a:prstGeom prst="rect">
                <a:avLst/>
              </a:prstGeom>
            </p:spPr>
          </p:pic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52E77EC0-E938-AE49-806B-619ACB762546}"/>
                </a:ext>
              </a:extLst>
            </p:cNvPr>
            <p:cNvGrpSpPr/>
            <p:nvPr/>
          </p:nvGrpSpPr>
          <p:grpSpPr>
            <a:xfrm>
              <a:off x="10962681" y="4685308"/>
              <a:ext cx="546100" cy="806453"/>
              <a:chOff x="10929163" y="4833587"/>
              <a:chExt cx="546100" cy="806453"/>
            </a:xfrm>
          </p:grpSpPr>
          <p:pic>
            <p:nvPicPr>
              <p:cNvPr id="119" name="Picture 118">
                <a:extLst>
                  <a:ext uri="{FF2B5EF4-FFF2-40B4-BE49-F238E27FC236}">
                    <a16:creationId xmlns:a16="http://schemas.microsoft.com/office/drawing/2014/main" id="{8D66C3F7-9CA6-BB4D-9B13-F98393307F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0929163" y="4833587"/>
                <a:ext cx="546100" cy="546100"/>
              </a:xfrm>
              <a:prstGeom prst="rect">
                <a:avLst/>
              </a:prstGeom>
            </p:spPr>
          </p:pic>
          <p:pic>
            <p:nvPicPr>
              <p:cNvPr id="120" name="Picture 119">
                <a:extLst>
                  <a:ext uri="{FF2B5EF4-FFF2-40B4-BE49-F238E27FC236}">
                    <a16:creationId xmlns:a16="http://schemas.microsoft.com/office/drawing/2014/main" id="{AD5A257E-798B-3540-87AF-4E47F7CB51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10996176" y="5462240"/>
                <a:ext cx="444500" cy="177800"/>
              </a:xfrm>
              <a:prstGeom prst="rect">
                <a:avLst/>
              </a:prstGeom>
            </p:spPr>
          </p:pic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A3B538CB-7ADD-F644-8EC2-B69BF852DE69}"/>
                </a:ext>
              </a:extLst>
            </p:cNvPr>
            <p:cNvGrpSpPr/>
            <p:nvPr/>
          </p:nvGrpSpPr>
          <p:grpSpPr>
            <a:xfrm>
              <a:off x="9414619" y="2582117"/>
              <a:ext cx="647700" cy="935582"/>
              <a:chOff x="10270074" y="5791322"/>
              <a:chExt cx="647700" cy="935582"/>
            </a:xfrm>
          </p:grpSpPr>
          <p:pic>
            <p:nvPicPr>
              <p:cNvPr id="117" name="Picture 116">
                <a:extLst>
                  <a:ext uri="{FF2B5EF4-FFF2-40B4-BE49-F238E27FC236}">
                    <a16:creationId xmlns:a16="http://schemas.microsoft.com/office/drawing/2014/main" id="{F4EFE4A6-E270-CD40-B619-3D64DDD71F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0278417" y="5791322"/>
                <a:ext cx="546100" cy="546100"/>
              </a:xfrm>
              <a:prstGeom prst="rect">
                <a:avLst/>
              </a:prstGeom>
            </p:spPr>
          </p:pic>
          <p:pic>
            <p:nvPicPr>
              <p:cNvPr id="118" name="Picture 117">
                <a:extLst>
                  <a:ext uri="{FF2B5EF4-FFF2-40B4-BE49-F238E27FC236}">
                    <a16:creationId xmlns:a16="http://schemas.microsoft.com/office/drawing/2014/main" id="{C1C57CD2-F232-B640-AA96-DC0AD5088C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10270074" y="6371304"/>
                <a:ext cx="647700" cy="355600"/>
              </a:xfrm>
              <a:prstGeom prst="rect">
                <a:avLst/>
              </a:prstGeom>
            </p:spPr>
          </p:pic>
        </p:grpSp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BFCBAC0C-A1DE-BD4F-B5B1-8D7D4D9965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/>
            <a:stretch>
              <a:fillRect/>
            </a:stretch>
          </p:blipFill>
          <p:spPr>
            <a:xfrm>
              <a:off x="10977150" y="5692558"/>
              <a:ext cx="546100" cy="546100"/>
            </a:xfrm>
            <a:prstGeom prst="rect">
              <a:avLst/>
            </a:prstGeom>
          </p:spPr>
        </p:pic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5B5B7A7C-2D43-CB40-BF1B-DA4B45442B6B}"/>
                </a:ext>
              </a:extLst>
            </p:cNvPr>
            <p:cNvSpPr txBox="1"/>
            <p:nvPr/>
          </p:nvSpPr>
          <p:spPr>
            <a:xfrm>
              <a:off x="10662423" y="6262144"/>
              <a:ext cx="1277650" cy="517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Combo Oral PrEP/OC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597AB0C8-107E-7641-81D9-C4F059DF7698}"/>
                </a:ext>
              </a:extLst>
            </p:cNvPr>
            <p:cNvSpPr txBox="1"/>
            <p:nvPr/>
          </p:nvSpPr>
          <p:spPr>
            <a:xfrm>
              <a:off x="4092294" y="4540173"/>
              <a:ext cx="1066377" cy="517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Oral PrEP with F/TAF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1621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00864" y="0"/>
            <a:ext cx="8382000" cy="838200"/>
          </a:xfrm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en-US" sz="4800" b="1" dirty="0">
                <a:solidFill>
                  <a:schemeClr val="bg1"/>
                </a:solidFill>
              </a:rPr>
              <a:t>Future Efficacy</a:t>
            </a:r>
            <a:endParaRPr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A02ADC-7D0B-ED47-8C5D-41BC50EC80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186388"/>
            <a:ext cx="3459956" cy="26716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C81BBFB-F7A7-9D4B-B5DD-BB3FFF0B4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r="2557"/>
          <a:stretch/>
        </p:blipFill>
        <p:spPr>
          <a:xfrm>
            <a:off x="2262213" y="3861048"/>
            <a:ext cx="2237779" cy="305211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447E37-E327-2D46-A29A-B7ED5E9C6D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36712"/>
            <a:ext cx="4173844" cy="32578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609C03-E5D7-304E-AD11-333D4C1F4A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77" y="838200"/>
            <a:ext cx="4236115" cy="29146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9A734BD-2CDC-F34A-9200-888DA399ACBC}"/>
              </a:ext>
            </a:extLst>
          </p:cNvPr>
          <p:cNvSpPr txBox="1">
            <a:spLocks/>
          </p:cNvSpPr>
          <p:nvPr/>
        </p:nvSpPr>
        <p:spPr bwMode="auto">
          <a:xfrm>
            <a:off x="134938" y="-153988"/>
            <a:ext cx="8890000" cy="11430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mbria"/>
                <a:ea typeface="MS PGothic"/>
                <a:cs typeface="Cambria"/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MS PGothic"/>
                <a:cs typeface="MS PGothic"/>
              </a:defRPr>
            </a:lvl2pPr>
            <a:lvl3pPr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MS PGothic"/>
                <a:cs typeface="MS PGothic"/>
              </a:defRPr>
            </a:lvl3pPr>
            <a:lvl4pPr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MS PGothic"/>
                <a:cs typeface="MS PGothic"/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MS PGothic"/>
                <a:cs typeface="MS PGothic"/>
              </a:defRPr>
            </a:lvl5pPr>
            <a:lvl6pPr marL="45720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ＭＳ Ｐゴシック"/>
                <a:cs typeface="ＭＳ Ｐゴシック"/>
              </a:defRPr>
            </a:lvl6pPr>
            <a:lvl7pPr marL="91440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ＭＳ Ｐゴシック"/>
                <a:cs typeface="ＭＳ Ｐゴシック"/>
              </a:defRPr>
            </a:lvl7pPr>
            <a:lvl8pPr marL="137160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ＭＳ Ｐゴシック"/>
                <a:cs typeface="ＭＳ Ｐゴシック"/>
              </a:defRPr>
            </a:lvl8pPr>
            <a:lvl9pPr marL="182880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tx1"/>
                </a:solidFill>
                <a:latin typeface="Calibri"/>
                <a:ea typeface="ＭＳ Ｐゴシック"/>
                <a:cs typeface="ＭＳ Ｐゴシック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5400" dirty="0">
                <a:solidFill>
                  <a:srgbClr val="FFFFFF"/>
                </a:solidFill>
                <a:latin typeface="Cambria" panose="02040503050406030204" pitchFamily="18" charset="0"/>
                <a:ea typeface="ＭＳ Ｐゴシック" pitchFamily="34" charset="-128"/>
              </a:rPr>
              <a:t>Discuss</a:t>
            </a:r>
            <a:endParaRPr kumimoji="0" lang="en-US" altLang="en-US" sz="5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 pitchFamily="18" charset="0"/>
              <a:ea typeface="ＭＳ Ｐゴシック" pitchFamily="34" charset="-128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32E2259A-913D-D64B-8F9B-19719258B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49744"/>
            <a:ext cx="8856441" cy="494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4950" indent="-2349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514350" indent="-514350" eaLnBrk="1" hangingPunct="1">
              <a:spcAft>
                <a:spcPts val="600"/>
              </a:spcAft>
              <a:buClr>
                <a:srgbClr val="A6A6A6"/>
              </a:buClr>
              <a:buFont typeface="+mj-lt"/>
              <a:buAutoNum type="arabicPeriod"/>
              <a:defRPr/>
            </a:pPr>
            <a:r>
              <a:rPr lang="en-US" altLang="en-US" sz="2800" dirty="0">
                <a:solidFill>
                  <a:srgbClr val="000000"/>
                </a:solidFill>
                <a:latin typeface="Arial Narrow" panose="020B0606020202030204" pitchFamily="34" charset="0"/>
              </a:rPr>
              <a:t>DISCOVER used a non-inferiority design and found few infections. </a:t>
            </a:r>
            <a:r>
              <a:rPr lang="en-US" altLang="en-US" sz="2800" i="1" dirty="0">
                <a:solidFill>
                  <a:srgbClr val="000000"/>
                </a:solidFill>
                <a:latin typeface="Arial Narrow" panose="020B0606020202030204" pitchFamily="34" charset="0"/>
              </a:rPr>
              <a:t>Are non-inferiority comparator trials of </a:t>
            </a:r>
            <a:r>
              <a:rPr lang="en-US" altLang="en-US" sz="2800" i="1" dirty="0" err="1">
                <a:solidFill>
                  <a:srgbClr val="000000"/>
                </a:solidFill>
                <a:latin typeface="Arial Narrow" panose="020B0606020202030204" pitchFamily="34" charset="0"/>
              </a:rPr>
              <a:t>PrEP</a:t>
            </a:r>
            <a:r>
              <a:rPr lang="en-US" altLang="en-US" sz="2800" i="1" dirty="0">
                <a:solidFill>
                  <a:srgbClr val="000000"/>
                </a:solidFill>
                <a:latin typeface="Arial Narrow" panose="020B0606020202030204" pitchFamily="34" charset="0"/>
              </a:rPr>
              <a:t> products acceptable to advocates, moving forward?</a:t>
            </a:r>
          </a:p>
          <a:p>
            <a:pPr marL="514350" marR="0" lvl="0" indent="-5143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A6A6A6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  <a:cs typeface="Arial"/>
              </a:rPr>
              <a:t>Mosaico is using an opt-in approach to identify people </a:t>
            </a:r>
            <a:r>
              <a:rPr kumimoji="0" lang="en-US" alt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  <a:cs typeface="Arial"/>
              </a:rPr>
              <a:t>wh</a:t>
            </a:r>
            <a:r>
              <a:rPr lang="en-US" altLang="en-US" sz="2800" dirty="0">
                <a:solidFill>
                  <a:srgbClr val="000000"/>
                </a:solidFill>
                <a:latin typeface="Arial Narrow" panose="020B0606020202030204" pitchFamily="34" charset="0"/>
                <a:cs typeface="Arial"/>
              </a:rPr>
              <a:t>o declare that </a:t>
            </a:r>
            <a:r>
              <a:rPr lang="en-US" altLang="en-US" sz="2800" dirty="0" err="1">
                <a:solidFill>
                  <a:srgbClr val="000000"/>
                </a:solidFill>
                <a:latin typeface="Arial Narrow" panose="020B0606020202030204" pitchFamily="34" charset="0"/>
                <a:cs typeface="Arial"/>
              </a:rPr>
              <a:t>PrEP</a:t>
            </a:r>
            <a:r>
              <a:rPr lang="en-US" altLang="en-US" sz="2800" dirty="0">
                <a:solidFill>
                  <a:srgbClr val="000000"/>
                </a:solidFill>
                <a:latin typeface="Arial Narrow" panose="020B0606020202030204" pitchFamily="34" charset="0"/>
                <a:cs typeface="Arial"/>
              </a:rPr>
              <a:t> is not for them. </a:t>
            </a:r>
            <a:r>
              <a:rPr lang="en-US" altLang="en-US" sz="2800" i="1" dirty="0">
                <a:solidFill>
                  <a:srgbClr val="000000"/>
                </a:solidFill>
                <a:latin typeface="Arial Narrow" panose="020B0606020202030204" pitchFamily="34" charset="0"/>
                <a:cs typeface="Arial"/>
              </a:rPr>
              <a:t>How do we balance the decision between trial participation and SOP? How will “opt-in” processes and individual decision factors vary across regions, countries, sites? How will </a:t>
            </a:r>
            <a:r>
              <a:rPr lang="en-US" altLang="en-US" sz="2800" i="1" dirty="0" err="1">
                <a:solidFill>
                  <a:srgbClr val="000000"/>
                </a:solidFill>
                <a:latin typeface="Arial Narrow" panose="020B0606020202030204" pitchFamily="34" charset="0"/>
                <a:cs typeface="Arial"/>
              </a:rPr>
              <a:t>PrEP</a:t>
            </a:r>
            <a:r>
              <a:rPr kumimoji="0" lang="en-US" alt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  <a:cs typeface="Arial"/>
              </a:rPr>
              <a:t> be tracked throughout the trial?</a:t>
            </a:r>
          </a:p>
          <a:p>
            <a:pPr marL="514350" marR="0" lvl="0" indent="-5143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A6A6A6"/>
              </a:buClr>
              <a:buSzTx/>
              <a:buFont typeface="+mj-lt"/>
              <a:buAutoNum type="arabicPeriod"/>
              <a:tabLst/>
              <a:defRPr/>
            </a:pPr>
            <a:r>
              <a:rPr lang="en-US" altLang="en-US" sz="2800" dirty="0">
                <a:solidFill>
                  <a:srgbClr val="000000"/>
                </a:solidFill>
                <a:latin typeface="Arial Narrow" panose="020B0606020202030204" pitchFamily="34" charset="0"/>
                <a:cs typeface="Arial"/>
              </a:rPr>
              <a:t>Future trials of innovative products, 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  <a:cs typeface="Arial"/>
              </a:rPr>
              <a:t>like a monthly </a:t>
            </a:r>
            <a:r>
              <a:rPr kumimoji="0" lang="en-US" alt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  <a:cs typeface="Arial"/>
              </a:rPr>
              <a:t>PrEP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  <a:cs typeface="Arial"/>
              </a:rPr>
              <a:t> pill, will need innovative and complex designs. </a:t>
            </a:r>
            <a:r>
              <a:rPr kumimoji="0" lang="en-US" alt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itchFamily="34" charset="-128"/>
                <a:cs typeface="Arial"/>
              </a:rPr>
              <a:t>Would advocates support non-traditional designs, e.g., opt-in with a placebo control, open-label active control, or alternate endpoints?</a:t>
            </a:r>
          </a:p>
        </p:txBody>
      </p:sp>
    </p:spTree>
    <p:extLst>
      <p:ext uri="{BB962C8B-B14F-4D97-AF65-F5344CB8AC3E}">
        <p14:creationId xmlns:p14="http://schemas.microsoft.com/office/powerpoint/2010/main" val="601165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>
            <a:extLst>
              <a:ext uri="{FF2B5EF4-FFF2-40B4-BE49-F238E27FC236}">
                <a16:creationId xmlns:a16="http://schemas.microsoft.com/office/drawing/2014/main" id="{9E7EFF3B-A0D3-3E49-B550-CC2FB964C82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6000"/>
          </a:blip>
          <a:stretch>
            <a:fillRect/>
          </a:stretch>
        </p:blipFill>
        <p:spPr>
          <a:xfrm>
            <a:off x="5996159" y="2871959"/>
            <a:ext cx="633241" cy="633241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82A298CD-40F5-5644-B878-D32C9715017C}"/>
              </a:ext>
            </a:extLst>
          </p:cNvPr>
          <p:cNvGrpSpPr/>
          <p:nvPr/>
        </p:nvGrpSpPr>
        <p:grpSpPr>
          <a:xfrm>
            <a:off x="8100167" y="1349678"/>
            <a:ext cx="762000" cy="4822522"/>
            <a:chOff x="8096522" y="1448635"/>
            <a:chExt cx="762000" cy="4822522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F763816-0546-EF48-8E51-96F350FEA6D9}"/>
                </a:ext>
              </a:extLst>
            </p:cNvPr>
            <p:cNvSpPr txBox="1"/>
            <p:nvPr/>
          </p:nvSpPr>
          <p:spPr>
            <a:xfrm>
              <a:off x="8096522" y="1448635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JANUARY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2023</a:t>
              </a:r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E716B21D-92CA-7E4B-AFF4-1F0FF77C95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61248" y="1840724"/>
              <a:ext cx="14669" cy="4430433"/>
            </a:xfrm>
            <a:prstGeom prst="line">
              <a:avLst/>
            </a:prstGeom>
            <a:ln w="15875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19FDE50-B359-694E-B50E-55058413FC55}"/>
              </a:ext>
            </a:extLst>
          </p:cNvPr>
          <p:cNvGrpSpPr/>
          <p:nvPr/>
        </p:nvGrpSpPr>
        <p:grpSpPr>
          <a:xfrm>
            <a:off x="6344504" y="1349678"/>
            <a:ext cx="762000" cy="4822522"/>
            <a:chOff x="6344504" y="1448635"/>
            <a:chExt cx="762000" cy="4822522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0DC075D-F230-A64B-BDB2-0A7436D0E3C2}"/>
                </a:ext>
              </a:extLst>
            </p:cNvPr>
            <p:cNvSpPr txBox="1"/>
            <p:nvPr/>
          </p:nvSpPr>
          <p:spPr>
            <a:xfrm>
              <a:off x="6344504" y="1448635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JANUARY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2022</a:t>
              </a: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5E8BE7CA-E40C-B848-B9BE-72BD871811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6456" y="1840724"/>
              <a:ext cx="14669" cy="4430433"/>
            </a:xfrm>
            <a:prstGeom prst="line">
              <a:avLst/>
            </a:prstGeom>
            <a:ln w="15875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4A9F787-A634-8241-A9A5-85160B19E5F0}"/>
              </a:ext>
            </a:extLst>
          </p:cNvPr>
          <p:cNvGrpSpPr/>
          <p:nvPr/>
        </p:nvGrpSpPr>
        <p:grpSpPr>
          <a:xfrm>
            <a:off x="2910269" y="1349678"/>
            <a:ext cx="762000" cy="4822522"/>
            <a:chOff x="2910269" y="1448635"/>
            <a:chExt cx="762000" cy="482252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8963BF8-2531-C746-A393-EE4EB89332CB}"/>
                </a:ext>
              </a:extLst>
            </p:cNvPr>
            <p:cNvSpPr txBox="1"/>
            <p:nvPr/>
          </p:nvSpPr>
          <p:spPr>
            <a:xfrm>
              <a:off x="2910269" y="1448635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JANUARY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2020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F7C1CAA-3915-0A49-9967-F7AFDF579E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76600" y="1840724"/>
              <a:ext cx="14669" cy="4430433"/>
            </a:xfrm>
            <a:prstGeom prst="line">
              <a:avLst/>
            </a:prstGeom>
            <a:ln w="15875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B9FC096-2CAA-C04B-9692-4C539300651D}"/>
              </a:ext>
            </a:extLst>
          </p:cNvPr>
          <p:cNvGrpSpPr/>
          <p:nvPr/>
        </p:nvGrpSpPr>
        <p:grpSpPr>
          <a:xfrm>
            <a:off x="4662287" y="1349678"/>
            <a:ext cx="762000" cy="4822522"/>
            <a:chOff x="4662287" y="1448635"/>
            <a:chExt cx="762000" cy="4822522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BD66154-36B4-104F-9028-ED5C43E83E90}"/>
                </a:ext>
              </a:extLst>
            </p:cNvPr>
            <p:cNvSpPr txBox="1"/>
            <p:nvPr/>
          </p:nvSpPr>
          <p:spPr>
            <a:xfrm>
              <a:off x="4662287" y="1448635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JANUARY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2021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B7451B1A-ADBB-0B40-9696-606AD1AE14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32248" y="1840724"/>
              <a:ext cx="14669" cy="4430433"/>
            </a:xfrm>
            <a:prstGeom prst="line">
              <a:avLst/>
            </a:prstGeom>
            <a:ln w="15875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889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Cambria" charset="0"/>
                <a:ea typeface="MS PGothic" charset="-128"/>
              </a:rPr>
              <a:t>R&amp;D Pipeline – Future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B968FC43-7C7E-4C43-A104-9AE8174F672A}"/>
              </a:ext>
            </a:extLst>
          </p:cNvPr>
          <p:cNvCxnSpPr>
            <a:cxnSpLocks/>
          </p:cNvCxnSpPr>
          <p:nvPr/>
        </p:nvCxnSpPr>
        <p:spPr>
          <a:xfrm>
            <a:off x="3276600" y="3122231"/>
            <a:ext cx="2214632" cy="0"/>
          </a:xfrm>
          <a:prstGeom prst="straightConnector1">
            <a:avLst/>
          </a:prstGeom>
          <a:ln w="101600" cmpd="dbl">
            <a:solidFill>
              <a:srgbClr val="79386B"/>
            </a:solidFill>
            <a:tailEnd type="non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A2FF079-7704-5644-8874-2CD8A1C1F9EC}"/>
              </a:ext>
            </a:extLst>
          </p:cNvPr>
          <p:cNvCxnSpPr>
            <a:cxnSpLocks/>
          </p:cNvCxnSpPr>
          <p:nvPr/>
        </p:nvCxnSpPr>
        <p:spPr>
          <a:xfrm>
            <a:off x="3287288" y="2169446"/>
            <a:ext cx="1562100" cy="0"/>
          </a:xfrm>
          <a:prstGeom prst="straightConnector1">
            <a:avLst/>
          </a:prstGeom>
          <a:ln w="95250" cmpd="sng">
            <a:solidFill>
              <a:srgbClr val="DB6435"/>
            </a:solidFill>
            <a:tailEnd type="non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4E615F3-539C-F74B-927E-D4E66F39B97A}"/>
              </a:ext>
            </a:extLst>
          </p:cNvPr>
          <p:cNvCxnSpPr>
            <a:cxnSpLocks/>
          </p:cNvCxnSpPr>
          <p:nvPr/>
        </p:nvCxnSpPr>
        <p:spPr>
          <a:xfrm>
            <a:off x="3287288" y="2519931"/>
            <a:ext cx="1562100" cy="0"/>
          </a:xfrm>
          <a:prstGeom prst="straightConnector1">
            <a:avLst/>
          </a:prstGeom>
          <a:ln w="95250" cmpd="sng">
            <a:solidFill>
              <a:srgbClr val="DB6435"/>
            </a:solidFill>
            <a:tailEnd type="non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DBABB34-47AC-DE45-89D6-5409C5E154EE}"/>
              </a:ext>
            </a:extLst>
          </p:cNvPr>
          <p:cNvCxnSpPr>
            <a:cxnSpLocks/>
          </p:cNvCxnSpPr>
          <p:nvPr/>
        </p:nvCxnSpPr>
        <p:spPr>
          <a:xfrm>
            <a:off x="3274454" y="3744511"/>
            <a:ext cx="5412346" cy="0"/>
          </a:xfrm>
          <a:prstGeom prst="straightConnector1">
            <a:avLst/>
          </a:prstGeom>
          <a:ln w="101600" cmpd="dbl">
            <a:solidFill>
              <a:srgbClr val="E9A035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46BEB3E-32F6-644E-983A-93B73C28F4B9}"/>
              </a:ext>
            </a:extLst>
          </p:cNvPr>
          <p:cNvCxnSpPr>
            <a:cxnSpLocks/>
          </p:cNvCxnSpPr>
          <p:nvPr/>
        </p:nvCxnSpPr>
        <p:spPr>
          <a:xfrm>
            <a:off x="3283934" y="4089752"/>
            <a:ext cx="5402866" cy="0"/>
          </a:xfrm>
          <a:prstGeom prst="straightConnector1">
            <a:avLst/>
          </a:prstGeom>
          <a:ln w="101600" cmpd="dbl">
            <a:solidFill>
              <a:srgbClr val="E9A035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B47E75C-5B00-2C4C-B587-1E4719B2211D}"/>
              </a:ext>
            </a:extLst>
          </p:cNvPr>
          <p:cNvCxnSpPr>
            <a:cxnSpLocks/>
          </p:cNvCxnSpPr>
          <p:nvPr/>
        </p:nvCxnSpPr>
        <p:spPr>
          <a:xfrm>
            <a:off x="3274454" y="5576178"/>
            <a:ext cx="5412346" cy="0"/>
          </a:xfrm>
          <a:prstGeom prst="straightConnector1">
            <a:avLst/>
          </a:prstGeom>
          <a:ln w="101600" cmpd="dbl">
            <a:solidFill>
              <a:srgbClr val="00AA90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CE85CBB-0F6C-894E-892C-F27EF371FE6E}"/>
              </a:ext>
            </a:extLst>
          </p:cNvPr>
          <p:cNvCxnSpPr>
            <a:cxnSpLocks/>
          </p:cNvCxnSpPr>
          <p:nvPr/>
        </p:nvCxnSpPr>
        <p:spPr>
          <a:xfrm>
            <a:off x="3274454" y="5920843"/>
            <a:ext cx="5412346" cy="0"/>
          </a:xfrm>
          <a:prstGeom prst="straightConnector1">
            <a:avLst/>
          </a:prstGeom>
          <a:ln w="101600" cmpd="dbl">
            <a:solidFill>
              <a:srgbClr val="00AA90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0821F55-B878-8648-A1E2-7C4945F8FD5A}"/>
              </a:ext>
            </a:extLst>
          </p:cNvPr>
          <p:cNvCxnSpPr>
            <a:cxnSpLocks/>
          </p:cNvCxnSpPr>
          <p:nvPr/>
        </p:nvCxnSpPr>
        <p:spPr>
          <a:xfrm>
            <a:off x="3283934" y="4625443"/>
            <a:ext cx="4717066" cy="0"/>
          </a:xfrm>
          <a:prstGeom prst="straightConnector1">
            <a:avLst/>
          </a:prstGeom>
          <a:ln w="101600" cmpd="dbl">
            <a:solidFill>
              <a:srgbClr val="94692D"/>
            </a:solidFill>
            <a:tailEnd type="non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21A2AA3-5525-CA4D-8253-0B6A3691090E}"/>
              </a:ext>
            </a:extLst>
          </p:cNvPr>
          <p:cNvCxnSpPr>
            <a:cxnSpLocks/>
          </p:cNvCxnSpPr>
          <p:nvPr/>
        </p:nvCxnSpPr>
        <p:spPr>
          <a:xfrm>
            <a:off x="3274454" y="4972384"/>
            <a:ext cx="4726546" cy="0"/>
          </a:xfrm>
          <a:prstGeom prst="straightConnector1">
            <a:avLst/>
          </a:prstGeom>
          <a:ln w="101600" cmpd="dbl">
            <a:solidFill>
              <a:srgbClr val="94692D"/>
            </a:solidFill>
            <a:tailEnd type="non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F45CA14-201A-0145-B630-0B12F11365C3}"/>
              </a:ext>
            </a:extLst>
          </p:cNvPr>
          <p:cNvSpPr txBox="1"/>
          <p:nvPr/>
        </p:nvSpPr>
        <p:spPr>
          <a:xfrm>
            <a:off x="248308" y="1329508"/>
            <a:ext cx="263804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Upcoming efficacy trial results: The future of HIV prevention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3264A8B-52D2-914F-9C89-3061859659E3}"/>
              </a:ext>
            </a:extLst>
          </p:cNvPr>
          <p:cNvGrpSpPr/>
          <p:nvPr/>
        </p:nvGrpSpPr>
        <p:grpSpPr>
          <a:xfrm>
            <a:off x="534250" y="2036064"/>
            <a:ext cx="1683115" cy="546129"/>
            <a:chOff x="412497" y="2307051"/>
            <a:chExt cx="1683115" cy="54612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15EE7A0-9261-CF4C-80FC-FD13AD6BE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2497" y="2307051"/>
              <a:ext cx="546129" cy="546129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766307E-CDC3-D444-8054-6B85EA2EDA58}"/>
                </a:ext>
              </a:extLst>
            </p:cNvPr>
            <p:cNvSpPr txBox="1"/>
            <p:nvPr/>
          </p:nvSpPr>
          <p:spPr>
            <a:xfrm>
              <a:off x="958626" y="2450592"/>
              <a:ext cx="1136986" cy="259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50" b="1" i="0" u="none" strike="noStrike" kern="0" cap="none" spc="0" normalizeH="0" baseline="0" noProof="0" dirty="0">
                  <a:ln>
                    <a:noFill/>
                  </a:ln>
                  <a:solidFill>
                    <a:srgbClr val="DB6435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Vaginal ring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C4B1B64-5DDA-0040-BE4F-54C4FF178FEE}"/>
              </a:ext>
            </a:extLst>
          </p:cNvPr>
          <p:cNvGrpSpPr/>
          <p:nvPr/>
        </p:nvGrpSpPr>
        <p:grpSpPr>
          <a:xfrm>
            <a:off x="518439" y="2841056"/>
            <a:ext cx="1698926" cy="553175"/>
            <a:chOff x="396686" y="3011975"/>
            <a:chExt cx="1698926" cy="55317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C3A0BE1-C90D-B848-9F44-2DA81B7411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6686" y="3011975"/>
              <a:ext cx="553175" cy="553175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827BFC7-36CA-3943-81A7-2B048270C4C9}"/>
                </a:ext>
              </a:extLst>
            </p:cNvPr>
            <p:cNvSpPr txBox="1"/>
            <p:nvPr/>
          </p:nvSpPr>
          <p:spPr>
            <a:xfrm>
              <a:off x="958626" y="3127248"/>
              <a:ext cx="1136986" cy="259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50" b="1" i="0" u="none" strike="noStrike" kern="0" cap="none" spc="0" normalizeH="0" baseline="0" noProof="0" dirty="0">
                  <a:ln>
                    <a:noFill/>
                  </a:ln>
                  <a:solidFill>
                    <a:srgbClr val="79386B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Oral </a:t>
              </a:r>
              <a:r>
                <a:rPr kumimoji="0" lang="en-US" sz="12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79386B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PrEP</a:t>
              </a:r>
              <a:endParaRPr kumimoji="0" lang="en-US" sz="1250" b="1" i="0" u="none" strike="noStrike" kern="0" cap="none" spc="0" normalizeH="0" baseline="0" noProof="0" dirty="0">
                <a:ln>
                  <a:noFill/>
                </a:ln>
                <a:solidFill>
                  <a:srgbClr val="79386B"/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33F34E7-9064-8C41-8705-EC21B521F102}"/>
              </a:ext>
            </a:extLst>
          </p:cNvPr>
          <p:cNvGrpSpPr/>
          <p:nvPr/>
        </p:nvGrpSpPr>
        <p:grpSpPr>
          <a:xfrm>
            <a:off x="521042" y="3647069"/>
            <a:ext cx="2501092" cy="576858"/>
            <a:chOff x="399289" y="3728957"/>
            <a:chExt cx="2501092" cy="57685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663E6AB-1405-2543-BACE-B1C9C1BA7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9289" y="3728957"/>
              <a:ext cx="576858" cy="576858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682A615-092C-834C-AA23-BDB2B4E5A3EE}"/>
                </a:ext>
              </a:extLst>
            </p:cNvPr>
            <p:cNvSpPr txBox="1"/>
            <p:nvPr/>
          </p:nvSpPr>
          <p:spPr>
            <a:xfrm>
              <a:off x="958625" y="3886200"/>
              <a:ext cx="1941756" cy="259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50" b="1" i="0" u="none" strike="noStrike" kern="0" cap="none" spc="0" normalizeH="0" baseline="0" noProof="0" dirty="0">
                  <a:ln>
                    <a:noFill/>
                  </a:ln>
                  <a:solidFill>
                    <a:srgbClr val="E9A035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Long-acting injectable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089064D-80D0-5140-B088-D1E3EC36041F}"/>
              </a:ext>
            </a:extLst>
          </p:cNvPr>
          <p:cNvGrpSpPr/>
          <p:nvPr/>
        </p:nvGrpSpPr>
        <p:grpSpPr>
          <a:xfrm>
            <a:off x="534249" y="4584314"/>
            <a:ext cx="1683116" cy="552353"/>
            <a:chOff x="412496" y="4580135"/>
            <a:chExt cx="1683116" cy="55235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9846672-2D7F-1A43-8F89-D4808E7C13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2496" y="4580135"/>
              <a:ext cx="552353" cy="55235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7F98800-0B9B-204F-B32E-ACD5D24D137A}"/>
                </a:ext>
              </a:extLst>
            </p:cNvPr>
            <p:cNvSpPr txBox="1"/>
            <p:nvPr/>
          </p:nvSpPr>
          <p:spPr>
            <a:xfrm>
              <a:off x="958626" y="4709160"/>
              <a:ext cx="1136986" cy="259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50" b="1" i="0" u="none" strike="noStrike" kern="0" cap="none" spc="0" normalizeH="0" baseline="0" noProof="0" dirty="0">
                  <a:ln>
                    <a:noFill/>
                  </a:ln>
                  <a:solidFill>
                    <a:srgbClr val="94692D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Antibody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118679E-2ED4-9742-9844-614AF483F0AB}"/>
              </a:ext>
            </a:extLst>
          </p:cNvPr>
          <p:cNvGrpSpPr/>
          <p:nvPr/>
        </p:nvGrpSpPr>
        <p:grpSpPr>
          <a:xfrm>
            <a:off x="534250" y="5489396"/>
            <a:ext cx="2487883" cy="555452"/>
            <a:chOff x="412497" y="5305907"/>
            <a:chExt cx="2487883" cy="55545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355FE3E-E30A-3E40-AFAF-7F03FE9AB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2497" y="5305907"/>
              <a:ext cx="555452" cy="555452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8B90A5C-6C26-7647-9946-DC8210371C63}"/>
                </a:ext>
              </a:extLst>
            </p:cNvPr>
            <p:cNvSpPr txBox="1"/>
            <p:nvPr/>
          </p:nvSpPr>
          <p:spPr>
            <a:xfrm>
              <a:off x="958625" y="5449824"/>
              <a:ext cx="1941755" cy="259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50" b="1" i="0" u="none" strike="noStrike" kern="0" cap="none" spc="0" normalizeH="0" baseline="0" noProof="0" dirty="0">
                  <a:ln>
                    <a:noFill/>
                  </a:ln>
                  <a:solidFill>
                    <a:srgbClr val="00AA90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Preventive HIV vaccine</a:t>
              </a: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518FABC5-4FA4-0B4B-A6C7-728E9B7CC28E}"/>
              </a:ext>
            </a:extLst>
          </p:cNvPr>
          <p:cNvSpPr txBox="1"/>
          <p:nvPr/>
        </p:nvSpPr>
        <p:spPr>
          <a:xfrm>
            <a:off x="3124200" y="1828800"/>
            <a:ext cx="2176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Dapivirine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 (HOPE/MTN 025)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4E55B76-A605-8747-B26A-BF72E4546145}"/>
              </a:ext>
            </a:extLst>
          </p:cNvPr>
          <p:cNvSpPr txBox="1"/>
          <p:nvPr/>
        </p:nvSpPr>
        <p:spPr>
          <a:xfrm>
            <a:off x="3124200" y="2198748"/>
            <a:ext cx="2269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Dapivirine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 (DREAM/IPM 032) 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E19B5A0-1BEA-C74C-B54D-E223731ECB19}"/>
              </a:ext>
            </a:extLst>
          </p:cNvPr>
          <p:cNvGrpSpPr/>
          <p:nvPr/>
        </p:nvGrpSpPr>
        <p:grpSpPr>
          <a:xfrm>
            <a:off x="5638800" y="1947022"/>
            <a:ext cx="734613" cy="697731"/>
            <a:chOff x="5552193" y="2045979"/>
            <a:chExt cx="734613" cy="69773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8FD8FF1-5C9C-BE48-9258-D7F2D31C5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65673" y="2045979"/>
              <a:ext cx="713589" cy="697731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D914463-8539-9B4E-9A7C-E9B6A8E78DAD}"/>
                </a:ext>
              </a:extLst>
            </p:cNvPr>
            <p:cNvSpPr txBox="1"/>
            <p:nvPr/>
          </p:nvSpPr>
          <p:spPr>
            <a:xfrm>
              <a:off x="5552193" y="2164011"/>
              <a:ext cx="7346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DB6435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Possible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DB6435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regulatory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DB6435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opinion </a:t>
              </a: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EAFA13F6-84E2-5943-9BEE-37E56DD60EA9}"/>
              </a:ext>
            </a:extLst>
          </p:cNvPr>
          <p:cNvSpPr txBox="1"/>
          <p:nvPr/>
        </p:nvSpPr>
        <p:spPr>
          <a:xfrm>
            <a:off x="3213338" y="2793071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F/TAF (DISCOVER)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B0C2F33-7727-1A42-AD61-4B2C923C33E3}"/>
              </a:ext>
            </a:extLst>
          </p:cNvPr>
          <p:cNvSpPr txBox="1"/>
          <p:nvPr/>
        </p:nvSpPr>
        <p:spPr>
          <a:xfrm>
            <a:off x="3213338" y="3421297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Cabotegravir (HPTN 083)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7FA3074-3E16-C24E-B193-BC24BF4AD0C2}"/>
              </a:ext>
            </a:extLst>
          </p:cNvPr>
          <p:cNvSpPr txBox="1"/>
          <p:nvPr/>
        </p:nvSpPr>
        <p:spPr>
          <a:xfrm>
            <a:off x="3213338" y="3781056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Cabotegravir (HPTN 084)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D0E9F53-190D-604E-A759-DECF7960E5A7}"/>
              </a:ext>
            </a:extLst>
          </p:cNvPr>
          <p:cNvSpPr txBox="1"/>
          <p:nvPr/>
        </p:nvSpPr>
        <p:spPr>
          <a:xfrm>
            <a:off x="3213338" y="4310379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VRC01 (HVTN 704/HPTN 085)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3C54C3-F7FD-B846-B9D7-633341B2DDD1}"/>
              </a:ext>
            </a:extLst>
          </p:cNvPr>
          <p:cNvSpPr txBox="1"/>
          <p:nvPr/>
        </p:nvSpPr>
        <p:spPr>
          <a:xfrm>
            <a:off x="3213338" y="4659387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VRC01 (HVTN 703/HPTN 081)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C4E391D-C9BC-0641-B9F8-59870C8426FD}"/>
              </a:ext>
            </a:extLst>
          </p:cNvPr>
          <p:cNvSpPr txBox="1"/>
          <p:nvPr/>
        </p:nvSpPr>
        <p:spPr>
          <a:xfrm>
            <a:off x="3213338" y="5259681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ALVAC (HVTN 702) 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E5F3BF8-0889-BB4A-BF87-992E6EC5C2BA}"/>
              </a:ext>
            </a:extLst>
          </p:cNvPr>
          <p:cNvSpPr txBox="1"/>
          <p:nvPr/>
        </p:nvSpPr>
        <p:spPr>
          <a:xfrm>
            <a:off x="3213338" y="5601708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Ad26 (HVTN 705)</a:t>
            </a:r>
          </a:p>
        </p:txBody>
      </p:sp>
      <p:grpSp>
        <p:nvGrpSpPr>
          <p:cNvPr id="37895" name="Group 37894">
            <a:extLst>
              <a:ext uri="{FF2B5EF4-FFF2-40B4-BE49-F238E27FC236}">
                <a16:creationId xmlns:a16="http://schemas.microsoft.com/office/drawing/2014/main" id="{F357C570-3102-AD46-9288-FA7DFB1F6669}"/>
              </a:ext>
            </a:extLst>
          </p:cNvPr>
          <p:cNvGrpSpPr/>
          <p:nvPr/>
        </p:nvGrpSpPr>
        <p:grpSpPr>
          <a:xfrm>
            <a:off x="3287288" y="6642670"/>
            <a:ext cx="1004773" cy="230832"/>
            <a:chOff x="3287288" y="6405979"/>
            <a:chExt cx="1004773" cy="230832"/>
          </a:xfrm>
        </p:grpSpPr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4119ED70-E9D8-DC4D-BCF2-EC8FDBD8BD7E}"/>
                </a:ext>
              </a:extLst>
            </p:cNvPr>
            <p:cNvCxnSpPr>
              <a:cxnSpLocks/>
            </p:cNvCxnSpPr>
            <p:nvPr/>
          </p:nvCxnSpPr>
          <p:spPr>
            <a:xfrm>
              <a:off x="3287288" y="6533277"/>
              <a:ext cx="294112" cy="0"/>
            </a:xfrm>
            <a:prstGeom prst="straightConnector1">
              <a:avLst/>
            </a:prstGeom>
            <a:ln w="50800" cmpd="sng">
              <a:solidFill>
                <a:schemeClr val="tx1">
                  <a:lumMod val="50000"/>
                  <a:lumOff val="50000"/>
                </a:schemeClr>
              </a:solidFill>
              <a:tailEnd type="non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BB12547-1AFD-694D-ACF6-20B026B77F21}"/>
                </a:ext>
              </a:extLst>
            </p:cNvPr>
            <p:cNvSpPr txBox="1"/>
            <p:nvPr/>
          </p:nvSpPr>
          <p:spPr>
            <a:xfrm>
              <a:off x="3505200" y="6405979"/>
              <a:ext cx="78686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Open-label</a:t>
              </a:r>
            </a:p>
          </p:txBody>
        </p:sp>
      </p:grpSp>
      <p:grpSp>
        <p:nvGrpSpPr>
          <p:cNvPr id="37896" name="Group 37895">
            <a:extLst>
              <a:ext uri="{FF2B5EF4-FFF2-40B4-BE49-F238E27FC236}">
                <a16:creationId xmlns:a16="http://schemas.microsoft.com/office/drawing/2014/main" id="{978EA4DD-DF2C-5E48-BF70-DE470A4F3749}"/>
              </a:ext>
            </a:extLst>
          </p:cNvPr>
          <p:cNvGrpSpPr/>
          <p:nvPr/>
        </p:nvGrpSpPr>
        <p:grpSpPr>
          <a:xfrm>
            <a:off x="4405427" y="6642670"/>
            <a:ext cx="1675904" cy="230832"/>
            <a:chOff x="4405427" y="6405979"/>
            <a:chExt cx="1675904" cy="230832"/>
          </a:xfrm>
        </p:grpSpPr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9D821705-5C15-664B-8D3D-7E80D94DC132}"/>
                </a:ext>
              </a:extLst>
            </p:cNvPr>
            <p:cNvCxnSpPr>
              <a:cxnSpLocks/>
            </p:cNvCxnSpPr>
            <p:nvPr/>
          </p:nvCxnSpPr>
          <p:spPr>
            <a:xfrm>
              <a:off x="4405427" y="6533277"/>
              <a:ext cx="294112" cy="0"/>
            </a:xfrm>
            <a:prstGeom prst="straightConnector1">
              <a:avLst/>
            </a:prstGeom>
            <a:ln w="50800" cmpd="dbl">
              <a:solidFill>
                <a:schemeClr val="tx1">
                  <a:lumMod val="50000"/>
                  <a:lumOff val="50000"/>
                </a:schemeClr>
              </a:solidFill>
              <a:tailEnd type="non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6BCD8B38-67D1-4643-A63A-A8518BBC623F}"/>
                </a:ext>
              </a:extLst>
            </p:cNvPr>
            <p:cNvSpPr txBox="1"/>
            <p:nvPr/>
          </p:nvSpPr>
          <p:spPr>
            <a:xfrm>
              <a:off x="4623339" y="6405979"/>
              <a:ext cx="145799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MS PGothic"/>
                  <a:cs typeface="Arial" panose="020B0604020202020204" pitchFamily="34" charset="0"/>
                </a:rPr>
                <a:t>Randomized controlled</a:t>
              </a: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168B8B4C-2D34-6040-9321-50A76DF737AC}"/>
              </a:ext>
            </a:extLst>
          </p:cNvPr>
          <p:cNvSpPr txBox="1"/>
          <p:nvPr/>
        </p:nvSpPr>
        <p:spPr>
          <a:xfrm>
            <a:off x="248308" y="6654552"/>
            <a:ext cx="26619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Visit </a:t>
            </a:r>
            <a:r>
              <a:rPr kumimoji="0" lang="en-US" sz="9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www.avac.org/pxrd</a:t>
            </a:r>
            <a:r>
              <a:rPr kumimoji="0" lang="en-US" sz="9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for trial status updates.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D89A5F-A51F-6649-A42A-E271886F45E1}"/>
              </a:ext>
            </a:extLst>
          </p:cNvPr>
          <p:cNvSpPr txBox="1"/>
          <p:nvPr/>
        </p:nvSpPr>
        <p:spPr>
          <a:xfrm>
            <a:off x="5970987" y="2971800"/>
            <a:ext cx="73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Possible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regulatory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approval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9984DC2-3D1E-A444-A40F-0F2806230384}"/>
              </a:ext>
            </a:extLst>
          </p:cNvPr>
          <p:cNvSpPr txBox="1"/>
          <p:nvPr/>
        </p:nvSpPr>
        <p:spPr>
          <a:xfrm>
            <a:off x="3036592" y="1892409"/>
            <a:ext cx="5919134" cy="646331"/>
          </a:xfrm>
          <a:prstGeom prst="rect">
            <a:avLst/>
          </a:prstGeom>
          <a:solidFill>
            <a:srgbClr val="E94F1D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Initial regulatory opinion in 2020; possible in market 2021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Multipurpose ring in Ph 2/3 in 2022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F8B804A-25DD-5544-8D66-BC0F696610A0}"/>
              </a:ext>
            </a:extLst>
          </p:cNvPr>
          <p:cNvSpPr txBox="1"/>
          <p:nvPr/>
        </p:nvSpPr>
        <p:spPr>
          <a:xfrm>
            <a:off x="3036426" y="2548131"/>
            <a:ext cx="5919134" cy="923330"/>
          </a:xfrm>
          <a:prstGeom prst="rect">
            <a:avLst/>
          </a:prstGeom>
          <a:solidFill>
            <a:srgbClr val="6D1B6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Reg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 review of F/TAF in Africa in 2020; data in women?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Monthly pill in Ph 3 in 2021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Possible dual pill to market by 2021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CEE81EF-21A1-0A40-9311-B4B2C1100DD4}"/>
              </a:ext>
            </a:extLst>
          </p:cNvPr>
          <p:cNvSpPr txBox="1"/>
          <p:nvPr/>
        </p:nvSpPr>
        <p:spPr>
          <a:xfrm>
            <a:off x="3040048" y="3480852"/>
            <a:ext cx="5909577" cy="815608"/>
          </a:xfrm>
          <a:prstGeom prst="rect">
            <a:avLst/>
          </a:prstGeom>
          <a:solidFill>
            <a:srgbClr val="E7951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CAB/LA results 2022; possible to market 2023/4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Implants into Ph2/3 in 2021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MS PGothic"/>
              <a:cs typeface="Arial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6C04EB6-A7D6-764B-A306-E47704DF7B38}"/>
              </a:ext>
            </a:extLst>
          </p:cNvPr>
          <p:cNvSpPr txBox="1"/>
          <p:nvPr/>
        </p:nvSpPr>
        <p:spPr>
          <a:xfrm>
            <a:off x="3034095" y="4290055"/>
            <a:ext cx="5916168" cy="1477328"/>
          </a:xfrm>
          <a:prstGeom prst="rect">
            <a:avLst/>
          </a:prstGeom>
          <a:solidFill>
            <a:srgbClr val="88580E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Implications of AMP results in 2020 – prompting “what next” discussions  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Combo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bNAbs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 in Ph2/3 in 2021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 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AF376E3D-6F05-864E-8EBC-BCE6B16AAF9A}"/>
              </a:ext>
            </a:extLst>
          </p:cNvPr>
          <p:cNvCxnSpPr>
            <a:cxnSpLocks/>
          </p:cNvCxnSpPr>
          <p:nvPr/>
        </p:nvCxnSpPr>
        <p:spPr>
          <a:xfrm>
            <a:off x="5791200" y="6248400"/>
            <a:ext cx="3048000" cy="0"/>
          </a:xfrm>
          <a:prstGeom prst="straightConnector1">
            <a:avLst/>
          </a:prstGeom>
          <a:ln w="101600" cmpd="dbl">
            <a:solidFill>
              <a:srgbClr val="00AA90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18852942-9958-D846-9F42-CC45CF860F4B}"/>
              </a:ext>
            </a:extLst>
          </p:cNvPr>
          <p:cNvSpPr txBox="1"/>
          <p:nvPr/>
        </p:nvSpPr>
        <p:spPr>
          <a:xfrm>
            <a:off x="5727938" y="5971401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Ad26 (HVTN 706)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6C814F0-C426-4948-B8D4-AD60E31395A6}"/>
              </a:ext>
            </a:extLst>
          </p:cNvPr>
          <p:cNvSpPr txBox="1"/>
          <p:nvPr/>
        </p:nvSpPr>
        <p:spPr>
          <a:xfrm>
            <a:off x="3040047" y="5193923"/>
            <a:ext cx="5909578" cy="1200329"/>
          </a:xfrm>
          <a:prstGeom prst="rect">
            <a:avLst/>
          </a:prstGeom>
          <a:solidFill>
            <a:srgbClr val="00A99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ALVAC and Ad26 results in 2021-23; possible licensure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228600" algn="l"/>
              </a:tabLst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PrEPVacc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 begins enrollment in 2020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Other strategies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MS PGothic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MS PGothic"/>
                <a:cs typeface="Arial"/>
              </a:rPr>
              <a:t> 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MS PGothic"/>
              <a:cs typeface="Arial"/>
            </a:endParaRPr>
          </a:p>
        </p:txBody>
      </p:sp>
      <p:sp>
        <p:nvSpPr>
          <p:cNvPr id="78" name="5-Point Star 77">
            <a:extLst>
              <a:ext uri="{FF2B5EF4-FFF2-40B4-BE49-F238E27FC236}">
                <a16:creationId xmlns:a16="http://schemas.microsoft.com/office/drawing/2014/main" id="{67F5F8FF-7AE5-F949-9C03-73E73FD89D5F}"/>
              </a:ext>
            </a:extLst>
          </p:cNvPr>
          <p:cNvSpPr>
            <a:spLocks noChangeAspect="1"/>
          </p:cNvSpPr>
          <p:nvPr/>
        </p:nvSpPr>
        <p:spPr>
          <a:xfrm rot="20032945">
            <a:off x="2617136" y="2202042"/>
            <a:ext cx="360097" cy="365760"/>
          </a:xfrm>
          <a:prstGeom prst="star5">
            <a:avLst/>
          </a:prstGeom>
          <a:solidFill>
            <a:srgbClr val="F8F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5-Point Star 81">
            <a:extLst>
              <a:ext uri="{FF2B5EF4-FFF2-40B4-BE49-F238E27FC236}">
                <a16:creationId xmlns:a16="http://schemas.microsoft.com/office/drawing/2014/main" id="{965FF49D-D869-DA4A-85B2-38095CE86BB6}"/>
              </a:ext>
            </a:extLst>
          </p:cNvPr>
          <p:cNvSpPr>
            <a:spLocks noChangeAspect="1"/>
          </p:cNvSpPr>
          <p:nvPr/>
        </p:nvSpPr>
        <p:spPr>
          <a:xfrm rot="20032945">
            <a:off x="2617136" y="3811622"/>
            <a:ext cx="360097" cy="365760"/>
          </a:xfrm>
          <a:prstGeom prst="star5">
            <a:avLst/>
          </a:prstGeom>
          <a:solidFill>
            <a:srgbClr val="F8F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5-Point Star 82">
            <a:extLst>
              <a:ext uri="{FF2B5EF4-FFF2-40B4-BE49-F238E27FC236}">
                <a16:creationId xmlns:a16="http://schemas.microsoft.com/office/drawing/2014/main" id="{44393FEA-8CD3-3B43-96C3-59A84D72002A}"/>
              </a:ext>
            </a:extLst>
          </p:cNvPr>
          <p:cNvSpPr>
            <a:spLocks noChangeAspect="1"/>
          </p:cNvSpPr>
          <p:nvPr/>
        </p:nvSpPr>
        <p:spPr>
          <a:xfrm rot="20032945">
            <a:off x="2617136" y="4894829"/>
            <a:ext cx="360097" cy="365760"/>
          </a:xfrm>
          <a:prstGeom prst="star5">
            <a:avLst/>
          </a:prstGeom>
          <a:solidFill>
            <a:srgbClr val="F8F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5-Point Star 83">
            <a:extLst>
              <a:ext uri="{FF2B5EF4-FFF2-40B4-BE49-F238E27FC236}">
                <a16:creationId xmlns:a16="http://schemas.microsoft.com/office/drawing/2014/main" id="{DD7FCA9D-BB4C-C448-BCF9-ECA5065B950F}"/>
              </a:ext>
            </a:extLst>
          </p:cNvPr>
          <p:cNvSpPr>
            <a:spLocks noChangeAspect="1"/>
          </p:cNvSpPr>
          <p:nvPr/>
        </p:nvSpPr>
        <p:spPr>
          <a:xfrm rot="20032945">
            <a:off x="2617136" y="2803989"/>
            <a:ext cx="360097" cy="365760"/>
          </a:xfrm>
          <a:prstGeom prst="star5">
            <a:avLst/>
          </a:prstGeom>
          <a:solidFill>
            <a:srgbClr val="F8F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5-Point Star 85">
            <a:extLst>
              <a:ext uri="{FF2B5EF4-FFF2-40B4-BE49-F238E27FC236}">
                <a16:creationId xmlns:a16="http://schemas.microsoft.com/office/drawing/2014/main" id="{5F8279F6-3A05-324A-9D9F-0D578131C0BF}"/>
              </a:ext>
            </a:extLst>
          </p:cNvPr>
          <p:cNvSpPr>
            <a:spLocks noChangeAspect="1"/>
          </p:cNvSpPr>
          <p:nvPr/>
        </p:nvSpPr>
        <p:spPr>
          <a:xfrm rot="20032945">
            <a:off x="2617899" y="5810965"/>
            <a:ext cx="360097" cy="365760"/>
          </a:xfrm>
          <a:prstGeom prst="star5">
            <a:avLst/>
          </a:prstGeom>
          <a:solidFill>
            <a:srgbClr val="F8F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82" grpId="0" animBg="1"/>
      <p:bldP spid="83" grpId="0" animBg="1"/>
      <p:bldP spid="84" grpId="0" animBg="1"/>
      <p:bldP spid="8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>
            <a:extLst>
              <a:ext uri="{FF2B5EF4-FFF2-40B4-BE49-F238E27FC236}">
                <a16:creationId xmlns:a16="http://schemas.microsoft.com/office/drawing/2014/main" id="{9E7EFF3B-A0D3-3E49-B550-CC2FB964C82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6000"/>
          </a:blip>
          <a:stretch>
            <a:fillRect/>
          </a:stretch>
        </p:blipFill>
        <p:spPr>
          <a:xfrm>
            <a:off x="5996159" y="2871959"/>
            <a:ext cx="633241" cy="633241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82A298CD-40F5-5644-B878-D32C9715017C}"/>
              </a:ext>
            </a:extLst>
          </p:cNvPr>
          <p:cNvGrpSpPr/>
          <p:nvPr/>
        </p:nvGrpSpPr>
        <p:grpSpPr>
          <a:xfrm>
            <a:off x="8100167" y="1349678"/>
            <a:ext cx="762000" cy="4822522"/>
            <a:chOff x="8096522" y="1448635"/>
            <a:chExt cx="762000" cy="4822522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F763816-0546-EF48-8E51-96F350FEA6D9}"/>
                </a:ext>
              </a:extLst>
            </p:cNvPr>
            <p:cNvSpPr txBox="1"/>
            <p:nvPr/>
          </p:nvSpPr>
          <p:spPr>
            <a:xfrm>
              <a:off x="8096522" y="1448635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JANUARY</a:t>
              </a:r>
            </a:p>
            <a:p>
              <a:pPr algn="ctr"/>
              <a:r>
                <a:rPr 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2021</a:t>
              </a:r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E716B21D-92CA-7E4B-AFF4-1F0FF77C95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61248" y="1840724"/>
              <a:ext cx="14669" cy="4430433"/>
            </a:xfrm>
            <a:prstGeom prst="line">
              <a:avLst/>
            </a:prstGeom>
            <a:ln w="15875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19FDE50-B359-694E-B50E-55058413FC55}"/>
              </a:ext>
            </a:extLst>
          </p:cNvPr>
          <p:cNvGrpSpPr/>
          <p:nvPr/>
        </p:nvGrpSpPr>
        <p:grpSpPr>
          <a:xfrm>
            <a:off x="6344504" y="1349678"/>
            <a:ext cx="762000" cy="4822522"/>
            <a:chOff x="6344504" y="1448635"/>
            <a:chExt cx="762000" cy="4822522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0DC075D-F230-A64B-BDB2-0A7436D0E3C2}"/>
                </a:ext>
              </a:extLst>
            </p:cNvPr>
            <p:cNvSpPr txBox="1"/>
            <p:nvPr/>
          </p:nvSpPr>
          <p:spPr>
            <a:xfrm>
              <a:off x="6344504" y="1448635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JANUARY</a:t>
              </a:r>
            </a:p>
            <a:p>
              <a:pPr algn="ctr"/>
              <a:r>
                <a:rPr 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2020</a:t>
              </a: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5E8BE7CA-E40C-B848-B9BE-72BD871811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6456" y="1840724"/>
              <a:ext cx="14669" cy="4430433"/>
            </a:xfrm>
            <a:prstGeom prst="line">
              <a:avLst/>
            </a:prstGeom>
            <a:ln w="15875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4A9F787-A634-8241-A9A5-85160B19E5F0}"/>
              </a:ext>
            </a:extLst>
          </p:cNvPr>
          <p:cNvGrpSpPr/>
          <p:nvPr/>
        </p:nvGrpSpPr>
        <p:grpSpPr>
          <a:xfrm>
            <a:off x="2910269" y="1349678"/>
            <a:ext cx="762000" cy="4822522"/>
            <a:chOff x="2910269" y="1448635"/>
            <a:chExt cx="762000" cy="482252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8963BF8-2531-C746-A393-EE4EB89332CB}"/>
                </a:ext>
              </a:extLst>
            </p:cNvPr>
            <p:cNvSpPr txBox="1"/>
            <p:nvPr/>
          </p:nvSpPr>
          <p:spPr>
            <a:xfrm>
              <a:off x="2910269" y="1448635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JANUARY</a:t>
              </a:r>
            </a:p>
            <a:p>
              <a:pPr algn="ctr"/>
              <a:r>
                <a:rPr 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2018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F7C1CAA-3915-0A49-9967-F7AFDF579E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76600" y="1840724"/>
              <a:ext cx="14669" cy="4430433"/>
            </a:xfrm>
            <a:prstGeom prst="line">
              <a:avLst/>
            </a:prstGeom>
            <a:ln w="15875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B9FC096-2CAA-C04B-9692-4C539300651D}"/>
              </a:ext>
            </a:extLst>
          </p:cNvPr>
          <p:cNvGrpSpPr/>
          <p:nvPr/>
        </p:nvGrpSpPr>
        <p:grpSpPr>
          <a:xfrm>
            <a:off x="4662287" y="1349678"/>
            <a:ext cx="762000" cy="4822522"/>
            <a:chOff x="4662287" y="1448635"/>
            <a:chExt cx="762000" cy="4822522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BD66154-36B4-104F-9028-ED5C43E83E90}"/>
                </a:ext>
              </a:extLst>
            </p:cNvPr>
            <p:cNvSpPr txBox="1"/>
            <p:nvPr/>
          </p:nvSpPr>
          <p:spPr>
            <a:xfrm>
              <a:off x="4662287" y="1448635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JANUARY</a:t>
              </a:r>
            </a:p>
            <a:p>
              <a:pPr algn="ctr"/>
              <a:r>
                <a:rPr 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2019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B7451B1A-ADBB-0B40-9696-606AD1AE14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32248" y="1840724"/>
              <a:ext cx="14669" cy="4430433"/>
            </a:xfrm>
            <a:prstGeom prst="line">
              <a:avLst/>
            </a:prstGeom>
            <a:ln w="15875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889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Cambria" charset="0"/>
                <a:ea typeface="MS PGothic" charset="-128"/>
              </a:rPr>
              <a:t>R&amp;D Pipeline – Current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B968FC43-7C7E-4C43-A104-9AE8174F672A}"/>
              </a:ext>
            </a:extLst>
          </p:cNvPr>
          <p:cNvCxnSpPr>
            <a:cxnSpLocks/>
          </p:cNvCxnSpPr>
          <p:nvPr/>
        </p:nvCxnSpPr>
        <p:spPr>
          <a:xfrm>
            <a:off x="3276600" y="3122231"/>
            <a:ext cx="2214632" cy="0"/>
          </a:xfrm>
          <a:prstGeom prst="straightConnector1">
            <a:avLst/>
          </a:prstGeom>
          <a:ln w="101600" cmpd="dbl">
            <a:solidFill>
              <a:srgbClr val="79386B"/>
            </a:solidFill>
            <a:tailEnd type="non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A2FF079-7704-5644-8874-2CD8A1C1F9EC}"/>
              </a:ext>
            </a:extLst>
          </p:cNvPr>
          <p:cNvCxnSpPr>
            <a:cxnSpLocks/>
          </p:cNvCxnSpPr>
          <p:nvPr/>
        </p:nvCxnSpPr>
        <p:spPr>
          <a:xfrm>
            <a:off x="3287288" y="2169446"/>
            <a:ext cx="1562100" cy="0"/>
          </a:xfrm>
          <a:prstGeom prst="straightConnector1">
            <a:avLst/>
          </a:prstGeom>
          <a:ln w="95250" cmpd="sng">
            <a:solidFill>
              <a:srgbClr val="DB6435"/>
            </a:solidFill>
            <a:tailEnd type="non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4E615F3-539C-F74B-927E-D4E66F39B97A}"/>
              </a:ext>
            </a:extLst>
          </p:cNvPr>
          <p:cNvCxnSpPr>
            <a:cxnSpLocks/>
          </p:cNvCxnSpPr>
          <p:nvPr/>
        </p:nvCxnSpPr>
        <p:spPr>
          <a:xfrm>
            <a:off x="3287288" y="2519931"/>
            <a:ext cx="1562100" cy="0"/>
          </a:xfrm>
          <a:prstGeom prst="straightConnector1">
            <a:avLst/>
          </a:prstGeom>
          <a:ln w="95250" cmpd="sng">
            <a:solidFill>
              <a:srgbClr val="DB6435"/>
            </a:solidFill>
            <a:tailEnd type="non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DBABB34-47AC-DE45-89D6-5409C5E154EE}"/>
              </a:ext>
            </a:extLst>
          </p:cNvPr>
          <p:cNvCxnSpPr>
            <a:cxnSpLocks/>
          </p:cNvCxnSpPr>
          <p:nvPr/>
        </p:nvCxnSpPr>
        <p:spPr>
          <a:xfrm>
            <a:off x="3274454" y="3744511"/>
            <a:ext cx="5412346" cy="0"/>
          </a:xfrm>
          <a:prstGeom prst="straightConnector1">
            <a:avLst/>
          </a:prstGeom>
          <a:ln w="101600" cmpd="dbl">
            <a:solidFill>
              <a:srgbClr val="E9A035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46BEB3E-32F6-644E-983A-93B73C28F4B9}"/>
              </a:ext>
            </a:extLst>
          </p:cNvPr>
          <p:cNvCxnSpPr>
            <a:cxnSpLocks/>
          </p:cNvCxnSpPr>
          <p:nvPr/>
        </p:nvCxnSpPr>
        <p:spPr>
          <a:xfrm>
            <a:off x="3283934" y="4089752"/>
            <a:ext cx="5402866" cy="0"/>
          </a:xfrm>
          <a:prstGeom prst="straightConnector1">
            <a:avLst/>
          </a:prstGeom>
          <a:ln w="101600" cmpd="dbl">
            <a:solidFill>
              <a:srgbClr val="E9A035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B47E75C-5B00-2C4C-B587-1E4719B2211D}"/>
              </a:ext>
            </a:extLst>
          </p:cNvPr>
          <p:cNvCxnSpPr>
            <a:cxnSpLocks/>
          </p:cNvCxnSpPr>
          <p:nvPr/>
        </p:nvCxnSpPr>
        <p:spPr>
          <a:xfrm>
            <a:off x="3274454" y="5576178"/>
            <a:ext cx="5412346" cy="0"/>
          </a:xfrm>
          <a:prstGeom prst="straightConnector1">
            <a:avLst/>
          </a:prstGeom>
          <a:ln w="101600" cmpd="dbl">
            <a:solidFill>
              <a:srgbClr val="00AA90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CE85CBB-0F6C-894E-892C-F27EF371FE6E}"/>
              </a:ext>
            </a:extLst>
          </p:cNvPr>
          <p:cNvCxnSpPr>
            <a:cxnSpLocks/>
          </p:cNvCxnSpPr>
          <p:nvPr/>
        </p:nvCxnSpPr>
        <p:spPr>
          <a:xfrm>
            <a:off x="3274454" y="5920843"/>
            <a:ext cx="5412346" cy="0"/>
          </a:xfrm>
          <a:prstGeom prst="straightConnector1">
            <a:avLst/>
          </a:prstGeom>
          <a:ln w="101600" cmpd="dbl">
            <a:solidFill>
              <a:srgbClr val="00AA90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0821F55-B878-8648-A1E2-7C4945F8FD5A}"/>
              </a:ext>
            </a:extLst>
          </p:cNvPr>
          <p:cNvCxnSpPr>
            <a:cxnSpLocks/>
          </p:cNvCxnSpPr>
          <p:nvPr/>
        </p:nvCxnSpPr>
        <p:spPr>
          <a:xfrm>
            <a:off x="3283934" y="4625443"/>
            <a:ext cx="4717066" cy="0"/>
          </a:xfrm>
          <a:prstGeom prst="straightConnector1">
            <a:avLst/>
          </a:prstGeom>
          <a:ln w="101600" cmpd="dbl">
            <a:solidFill>
              <a:srgbClr val="94692D"/>
            </a:solidFill>
            <a:tailEnd type="non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21A2AA3-5525-CA4D-8253-0B6A3691090E}"/>
              </a:ext>
            </a:extLst>
          </p:cNvPr>
          <p:cNvCxnSpPr>
            <a:cxnSpLocks/>
          </p:cNvCxnSpPr>
          <p:nvPr/>
        </p:nvCxnSpPr>
        <p:spPr>
          <a:xfrm>
            <a:off x="3274454" y="4968865"/>
            <a:ext cx="4726546" cy="0"/>
          </a:xfrm>
          <a:prstGeom prst="straightConnector1">
            <a:avLst/>
          </a:prstGeom>
          <a:ln w="101600" cmpd="dbl">
            <a:solidFill>
              <a:srgbClr val="94692D"/>
            </a:solidFill>
            <a:tailEnd type="non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F45CA14-201A-0145-B630-0B12F11365C3}"/>
              </a:ext>
            </a:extLst>
          </p:cNvPr>
          <p:cNvSpPr txBox="1"/>
          <p:nvPr/>
        </p:nvSpPr>
        <p:spPr>
          <a:xfrm>
            <a:off x="248308" y="1329508"/>
            <a:ext cx="263804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1250" b="1" dirty="0">
                <a:latin typeface="Arial" panose="020B0604020202020204" pitchFamily="34" charset="0"/>
                <a:cs typeface="Arial" panose="020B0604020202020204" pitchFamily="34" charset="0"/>
              </a:rPr>
              <a:t>Upcoming efficacy trial results: The future of HIV prevention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3264A8B-52D2-914F-9C89-3061859659E3}"/>
              </a:ext>
            </a:extLst>
          </p:cNvPr>
          <p:cNvGrpSpPr/>
          <p:nvPr/>
        </p:nvGrpSpPr>
        <p:grpSpPr>
          <a:xfrm>
            <a:off x="534250" y="2036064"/>
            <a:ext cx="1683115" cy="546129"/>
            <a:chOff x="412497" y="2307051"/>
            <a:chExt cx="1683115" cy="54612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15EE7A0-9261-CF4C-80FC-FD13AD6BE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2497" y="2307051"/>
              <a:ext cx="546129" cy="546129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766307E-CDC3-D444-8054-6B85EA2EDA58}"/>
                </a:ext>
              </a:extLst>
            </p:cNvPr>
            <p:cNvSpPr txBox="1"/>
            <p:nvPr/>
          </p:nvSpPr>
          <p:spPr>
            <a:xfrm>
              <a:off x="958626" y="2450592"/>
              <a:ext cx="1136986" cy="259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1250" b="1" dirty="0">
                  <a:solidFill>
                    <a:srgbClr val="DB643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Vaginal ring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C4B1B64-5DDA-0040-BE4F-54C4FF178FEE}"/>
              </a:ext>
            </a:extLst>
          </p:cNvPr>
          <p:cNvGrpSpPr/>
          <p:nvPr/>
        </p:nvGrpSpPr>
        <p:grpSpPr>
          <a:xfrm>
            <a:off x="518439" y="2841056"/>
            <a:ext cx="1698926" cy="553175"/>
            <a:chOff x="396686" y="3011975"/>
            <a:chExt cx="1698926" cy="55317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C3A0BE1-C90D-B848-9F44-2DA81B7411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6686" y="3011975"/>
              <a:ext cx="553175" cy="553175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827BFC7-36CA-3943-81A7-2B048270C4C9}"/>
                </a:ext>
              </a:extLst>
            </p:cNvPr>
            <p:cNvSpPr txBox="1"/>
            <p:nvPr/>
          </p:nvSpPr>
          <p:spPr>
            <a:xfrm>
              <a:off x="958626" y="3127248"/>
              <a:ext cx="1136986" cy="259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1250" b="1" dirty="0">
                  <a:solidFill>
                    <a:srgbClr val="79386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Oral </a:t>
              </a:r>
              <a:r>
                <a:rPr lang="en-US" sz="1250" b="1" dirty="0" err="1">
                  <a:solidFill>
                    <a:srgbClr val="79386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PrEP</a:t>
              </a:r>
              <a:endParaRPr lang="en-US" sz="1250" b="1" dirty="0">
                <a:solidFill>
                  <a:srgbClr val="79386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33F34E7-9064-8C41-8705-EC21B521F102}"/>
              </a:ext>
            </a:extLst>
          </p:cNvPr>
          <p:cNvGrpSpPr/>
          <p:nvPr/>
        </p:nvGrpSpPr>
        <p:grpSpPr>
          <a:xfrm>
            <a:off x="521042" y="3647069"/>
            <a:ext cx="2501092" cy="576858"/>
            <a:chOff x="399289" y="3728957"/>
            <a:chExt cx="2501092" cy="57685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663E6AB-1405-2543-BACE-B1C9C1BA7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9289" y="3728957"/>
              <a:ext cx="576858" cy="576858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682A615-092C-834C-AA23-BDB2B4E5A3EE}"/>
                </a:ext>
              </a:extLst>
            </p:cNvPr>
            <p:cNvSpPr txBox="1"/>
            <p:nvPr/>
          </p:nvSpPr>
          <p:spPr>
            <a:xfrm>
              <a:off x="958625" y="3886200"/>
              <a:ext cx="1941756" cy="259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1250" b="1" dirty="0">
                  <a:solidFill>
                    <a:srgbClr val="E9A03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Long-acting injectable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089064D-80D0-5140-B088-D1E3EC36041F}"/>
              </a:ext>
            </a:extLst>
          </p:cNvPr>
          <p:cNvGrpSpPr/>
          <p:nvPr/>
        </p:nvGrpSpPr>
        <p:grpSpPr>
          <a:xfrm>
            <a:off x="534249" y="4584314"/>
            <a:ext cx="1683116" cy="552353"/>
            <a:chOff x="412496" y="4580135"/>
            <a:chExt cx="1683116" cy="55235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9846672-2D7F-1A43-8F89-D4808E7C13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2496" y="4580135"/>
              <a:ext cx="552353" cy="55235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7F98800-0B9B-204F-B32E-ACD5D24D137A}"/>
                </a:ext>
              </a:extLst>
            </p:cNvPr>
            <p:cNvSpPr txBox="1"/>
            <p:nvPr/>
          </p:nvSpPr>
          <p:spPr>
            <a:xfrm>
              <a:off x="958626" y="4709160"/>
              <a:ext cx="1136986" cy="259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1250" b="1" dirty="0">
                  <a:solidFill>
                    <a:srgbClr val="94692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Antibody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118679E-2ED4-9742-9844-614AF483F0AB}"/>
              </a:ext>
            </a:extLst>
          </p:cNvPr>
          <p:cNvGrpSpPr/>
          <p:nvPr/>
        </p:nvGrpSpPr>
        <p:grpSpPr>
          <a:xfrm>
            <a:off x="534250" y="5489396"/>
            <a:ext cx="2487883" cy="555452"/>
            <a:chOff x="412497" y="5305907"/>
            <a:chExt cx="2487883" cy="55545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355FE3E-E30A-3E40-AFAF-7F03FE9AB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2497" y="5305907"/>
              <a:ext cx="555452" cy="555452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8B90A5C-6C26-7647-9946-DC8210371C63}"/>
                </a:ext>
              </a:extLst>
            </p:cNvPr>
            <p:cNvSpPr txBox="1"/>
            <p:nvPr/>
          </p:nvSpPr>
          <p:spPr>
            <a:xfrm>
              <a:off x="958625" y="5449824"/>
              <a:ext cx="1941755" cy="259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1250" b="1" dirty="0">
                  <a:solidFill>
                    <a:srgbClr val="00AA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Preventive HIV vaccine</a:t>
              </a: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518FABC5-4FA4-0B4B-A6C7-728E9B7CC28E}"/>
              </a:ext>
            </a:extLst>
          </p:cNvPr>
          <p:cNvSpPr txBox="1"/>
          <p:nvPr/>
        </p:nvSpPr>
        <p:spPr>
          <a:xfrm>
            <a:off x="3124200" y="1828800"/>
            <a:ext cx="2176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Dapivirine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(HOPE/MTN 025)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4E55B76-A605-8747-B26A-BF72E4546145}"/>
              </a:ext>
            </a:extLst>
          </p:cNvPr>
          <p:cNvSpPr txBox="1"/>
          <p:nvPr/>
        </p:nvSpPr>
        <p:spPr>
          <a:xfrm>
            <a:off x="3124200" y="2198748"/>
            <a:ext cx="2269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Dapivirine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(DREAM/IPM 032) 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E19B5A0-1BEA-C74C-B54D-E223731ECB19}"/>
              </a:ext>
            </a:extLst>
          </p:cNvPr>
          <p:cNvGrpSpPr/>
          <p:nvPr/>
        </p:nvGrpSpPr>
        <p:grpSpPr>
          <a:xfrm>
            <a:off x="5638800" y="1947022"/>
            <a:ext cx="734613" cy="697731"/>
            <a:chOff x="5552193" y="2045979"/>
            <a:chExt cx="734613" cy="69773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8FD8FF1-5C9C-BE48-9258-D7F2D31C5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65673" y="2045979"/>
              <a:ext cx="713589" cy="697731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D914463-8539-9B4E-9A7C-E9B6A8E78DAD}"/>
                </a:ext>
              </a:extLst>
            </p:cNvPr>
            <p:cNvSpPr txBox="1"/>
            <p:nvPr/>
          </p:nvSpPr>
          <p:spPr>
            <a:xfrm>
              <a:off x="5552193" y="2164011"/>
              <a:ext cx="7346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rgbClr val="DB643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Possible</a:t>
              </a:r>
            </a:p>
            <a:p>
              <a:pPr algn="ctr"/>
              <a:r>
                <a:rPr lang="en-US" sz="800" b="1" dirty="0">
                  <a:solidFill>
                    <a:srgbClr val="DB643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regulatory</a:t>
              </a:r>
            </a:p>
            <a:p>
              <a:pPr algn="ctr"/>
              <a:r>
                <a:rPr lang="en-US" sz="800" b="1" dirty="0">
                  <a:solidFill>
                    <a:srgbClr val="DB643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opinion </a:t>
              </a: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EAFA13F6-84E2-5943-9BEE-37E56DD60EA9}"/>
              </a:ext>
            </a:extLst>
          </p:cNvPr>
          <p:cNvSpPr txBox="1"/>
          <p:nvPr/>
        </p:nvSpPr>
        <p:spPr>
          <a:xfrm>
            <a:off x="3213338" y="2793071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F/TAF (DISCOVER)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B0C2F33-7727-1A42-AD61-4B2C923C33E3}"/>
              </a:ext>
            </a:extLst>
          </p:cNvPr>
          <p:cNvSpPr txBox="1"/>
          <p:nvPr/>
        </p:nvSpPr>
        <p:spPr>
          <a:xfrm>
            <a:off x="3213338" y="3421297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Cabotegravir (HPTN 083)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7FA3074-3E16-C24E-B193-BC24BF4AD0C2}"/>
              </a:ext>
            </a:extLst>
          </p:cNvPr>
          <p:cNvSpPr txBox="1"/>
          <p:nvPr/>
        </p:nvSpPr>
        <p:spPr>
          <a:xfrm>
            <a:off x="3213338" y="3781056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Cabotegravir (HPTN 084)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D0E9F53-190D-604E-A759-DECF7960E5A7}"/>
              </a:ext>
            </a:extLst>
          </p:cNvPr>
          <p:cNvSpPr txBox="1"/>
          <p:nvPr/>
        </p:nvSpPr>
        <p:spPr>
          <a:xfrm>
            <a:off x="3213338" y="4310379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VRC01 (HVTN 704/HPTN 085)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3C54C3-F7FD-B846-B9D7-633341B2DDD1}"/>
              </a:ext>
            </a:extLst>
          </p:cNvPr>
          <p:cNvSpPr txBox="1"/>
          <p:nvPr/>
        </p:nvSpPr>
        <p:spPr>
          <a:xfrm>
            <a:off x="3213338" y="4659387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VRC01 (HVTN 703/HPTN 081)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C4E391D-C9BC-0641-B9F8-59870C8426FD}"/>
              </a:ext>
            </a:extLst>
          </p:cNvPr>
          <p:cNvSpPr txBox="1"/>
          <p:nvPr/>
        </p:nvSpPr>
        <p:spPr>
          <a:xfrm>
            <a:off x="3213338" y="5259681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ALVAC (HVTN 702) 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E5F3BF8-0889-BB4A-BF87-992E6EC5C2BA}"/>
              </a:ext>
            </a:extLst>
          </p:cNvPr>
          <p:cNvSpPr txBox="1"/>
          <p:nvPr/>
        </p:nvSpPr>
        <p:spPr>
          <a:xfrm>
            <a:off x="3213338" y="5601708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Ad26 (HVTN 705)</a:t>
            </a:r>
          </a:p>
        </p:txBody>
      </p:sp>
      <p:grpSp>
        <p:nvGrpSpPr>
          <p:cNvPr id="37895" name="Group 37894">
            <a:extLst>
              <a:ext uri="{FF2B5EF4-FFF2-40B4-BE49-F238E27FC236}">
                <a16:creationId xmlns:a16="http://schemas.microsoft.com/office/drawing/2014/main" id="{F357C570-3102-AD46-9288-FA7DFB1F6669}"/>
              </a:ext>
            </a:extLst>
          </p:cNvPr>
          <p:cNvGrpSpPr/>
          <p:nvPr/>
        </p:nvGrpSpPr>
        <p:grpSpPr>
          <a:xfrm>
            <a:off x="3287288" y="6405979"/>
            <a:ext cx="1004773" cy="230832"/>
            <a:chOff x="3287288" y="6405979"/>
            <a:chExt cx="1004773" cy="230832"/>
          </a:xfrm>
        </p:grpSpPr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4119ED70-E9D8-DC4D-BCF2-EC8FDBD8BD7E}"/>
                </a:ext>
              </a:extLst>
            </p:cNvPr>
            <p:cNvCxnSpPr>
              <a:cxnSpLocks/>
            </p:cNvCxnSpPr>
            <p:nvPr/>
          </p:nvCxnSpPr>
          <p:spPr>
            <a:xfrm>
              <a:off x="3287288" y="6533277"/>
              <a:ext cx="294112" cy="0"/>
            </a:xfrm>
            <a:prstGeom prst="straightConnector1">
              <a:avLst/>
            </a:prstGeom>
            <a:ln w="50800" cmpd="sng">
              <a:solidFill>
                <a:schemeClr val="tx1">
                  <a:lumMod val="50000"/>
                  <a:lumOff val="50000"/>
                </a:schemeClr>
              </a:solidFill>
              <a:tailEnd type="non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BB12547-1AFD-694D-ACF6-20B026B77F21}"/>
                </a:ext>
              </a:extLst>
            </p:cNvPr>
            <p:cNvSpPr txBox="1"/>
            <p:nvPr/>
          </p:nvSpPr>
          <p:spPr>
            <a:xfrm>
              <a:off x="3505200" y="6405979"/>
              <a:ext cx="78686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Open-label</a:t>
              </a:r>
            </a:p>
          </p:txBody>
        </p:sp>
      </p:grpSp>
      <p:grpSp>
        <p:nvGrpSpPr>
          <p:cNvPr id="37896" name="Group 37895">
            <a:extLst>
              <a:ext uri="{FF2B5EF4-FFF2-40B4-BE49-F238E27FC236}">
                <a16:creationId xmlns:a16="http://schemas.microsoft.com/office/drawing/2014/main" id="{978EA4DD-DF2C-5E48-BF70-DE470A4F3749}"/>
              </a:ext>
            </a:extLst>
          </p:cNvPr>
          <p:cNvGrpSpPr/>
          <p:nvPr/>
        </p:nvGrpSpPr>
        <p:grpSpPr>
          <a:xfrm>
            <a:off x="4405427" y="6405979"/>
            <a:ext cx="1675904" cy="230832"/>
            <a:chOff x="4405427" y="6405979"/>
            <a:chExt cx="1675904" cy="230832"/>
          </a:xfrm>
        </p:grpSpPr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9D821705-5C15-664B-8D3D-7E80D94DC132}"/>
                </a:ext>
              </a:extLst>
            </p:cNvPr>
            <p:cNvCxnSpPr>
              <a:cxnSpLocks/>
            </p:cNvCxnSpPr>
            <p:nvPr/>
          </p:nvCxnSpPr>
          <p:spPr>
            <a:xfrm>
              <a:off x="4405427" y="6533277"/>
              <a:ext cx="294112" cy="0"/>
            </a:xfrm>
            <a:prstGeom prst="straightConnector1">
              <a:avLst/>
            </a:prstGeom>
            <a:ln w="50800" cmpd="dbl">
              <a:solidFill>
                <a:schemeClr val="tx1">
                  <a:lumMod val="50000"/>
                  <a:lumOff val="50000"/>
                </a:schemeClr>
              </a:solidFill>
              <a:tailEnd type="non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6BCD8B38-67D1-4643-A63A-A8518BBC623F}"/>
                </a:ext>
              </a:extLst>
            </p:cNvPr>
            <p:cNvSpPr txBox="1"/>
            <p:nvPr/>
          </p:nvSpPr>
          <p:spPr>
            <a:xfrm>
              <a:off x="4623339" y="6405979"/>
              <a:ext cx="145799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Randomized controlled</a:t>
              </a: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168B8B4C-2D34-6040-9321-50A76DF737AC}"/>
              </a:ext>
            </a:extLst>
          </p:cNvPr>
          <p:cNvSpPr txBox="1"/>
          <p:nvPr/>
        </p:nvSpPr>
        <p:spPr>
          <a:xfrm>
            <a:off x="248308" y="6417861"/>
            <a:ext cx="26619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</a:t>
            </a:r>
            <a:r>
              <a:rPr lang="en-US" sz="900" i="1" dirty="0">
                <a:latin typeface="Arial" panose="020B0604020202020204" pitchFamily="34" charset="0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www.avac.org/pxrd</a:t>
            </a:r>
            <a:r>
              <a:rPr lang="en-US" sz="9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trial status updates.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D89A5F-A51F-6649-A42A-E271886F45E1}"/>
              </a:ext>
            </a:extLst>
          </p:cNvPr>
          <p:cNvSpPr txBox="1"/>
          <p:nvPr/>
        </p:nvSpPr>
        <p:spPr>
          <a:xfrm>
            <a:off x="5970987" y="2971800"/>
            <a:ext cx="73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</a:t>
            </a:r>
          </a:p>
          <a:p>
            <a:pPr algn="ctr"/>
            <a:r>
              <a:rPr lang="en-US" sz="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regulatory</a:t>
            </a:r>
          </a:p>
          <a:p>
            <a:pPr algn="ctr"/>
            <a:r>
              <a:rPr lang="en-US" sz="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approval 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DF3FEC0-EC75-9A47-8EF1-FEF1BBCEBA88}"/>
              </a:ext>
            </a:extLst>
          </p:cNvPr>
          <p:cNvCxnSpPr>
            <a:cxnSpLocks/>
          </p:cNvCxnSpPr>
          <p:nvPr/>
        </p:nvCxnSpPr>
        <p:spPr>
          <a:xfrm>
            <a:off x="5791200" y="6248400"/>
            <a:ext cx="3048000" cy="0"/>
          </a:xfrm>
          <a:prstGeom prst="straightConnector1">
            <a:avLst/>
          </a:prstGeom>
          <a:ln w="101600" cmpd="dbl">
            <a:solidFill>
              <a:srgbClr val="00AA90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D858DAFE-2B80-A047-8679-22653D6A81BC}"/>
              </a:ext>
            </a:extLst>
          </p:cNvPr>
          <p:cNvSpPr txBox="1"/>
          <p:nvPr/>
        </p:nvSpPr>
        <p:spPr>
          <a:xfrm>
            <a:off x="5727938" y="5971401"/>
            <a:ext cx="257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Ad26 (HVTN 706)</a:t>
            </a:r>
          </a:p>
        </p:txBody>
      </p:sp>
      <p:sp>
        <p:nvSpPr>
          <p:cNvPr id="2" name="5-Point Star 1">
            <a:extLst>
              <a:ext uri="{FF2B5EF4-FFF2-40B4-BE49-F238E27FC236}">
                <a16:creationId xmlns:a16="http://schemas.microsoft.com/office/drawing/2014/main" id="{160416F7-2302-E948-9347-6CF71D2CDC21}"/>
              </a:ext>
            </a:extLst>
          </p:cNvPr>
          <p:cNvSpPr>
            <a:spLocks noChangeAspect="1"/>
          </p:cNvSpPr>
          <p:nvPr/>
        </p:nvSpPr>
        <p:spPr>
          <a:xfrm rot="20032945">
            <a:off x="5467891" y="2748460"/>
            <a:ext cx="786642" cy="799014"/>
          </a:xfrm>
          <a:prstGeom prst="star5">
            <a:avLst/>
          </a:prstGeom>
          <a:solidFill>
            <a:srgbClr val="F8F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5-Point Star 64">
            <a:extLst>
              <a:ext uri="{FF2B5EF4-FFF2-40B4-BE49-F238E27FC236}">
                <a16:creationId xmlns:a16="http://schemas.microsoft.com/office/drawing/2014/main" id="{90C65ADA-19BC-3644-AB79-5ED031BF4AB1}"/>
              </a:ext>
            </a:extLst>
          </p:cNvPr>
          <p:cNvSpPr>
            <a:spLocks noChangeAspect="1"/>
          </p:cNvSpPr>
          <p:nvPr/>
        </p:nvSpPr>
        <p:spPr>
          <a:xfrm rot="20032945">
            <a:off x="2877466" y="3437992"/>
            <a:ext cx="786642" cy="799014"/>
          </a:xfrm>
          <a:prstGeom prst="star5">
            <a:avLst/>
          </a:prstGeom>
          <a:solidFill>
            <a:srgbClr val="F8F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5-Point Star 65">
            <a:extLst>
              <a:ext uri="{FF2B5EF4-FFF2-40B4-BE49-F238E27FC236}">
                <a16:creationId xmlns:a16="http://schemas.microsoft.com/office/drawing/2014/main" id="{7108C694-EAB4-FE4C-BAA6-A09A7B00A387}"/>
              </a:ext>
            </a:extLst>
          </p:cNvPr>
          <p:cNvSpPr>
            <a:spLocks noChangeAspect="1"/>
          </p:cNvSpPr>
          <p:nvPr/>
        </p:nvSpPr>
        <p:spPr>
          <a:xfrm rot="20032945">
            <a:off x="5199436" y="5833393"/>
            <a:ext cx="786642" cy="799014"/>
          </a:xfrm>
          <a:prstGeom prst="star5">
            <a:avLst/>
          </a:prstGeom>
          <a:solidFill>
            <a:srgbClr val="F8F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1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65" grpId="0" animBg="1"/>
      <p:bldP spid="6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Title 2"/>
          <p:cNvSpPr>
            <a:spLocks noGrp="1"/>
          </p:cNvSpPr>
          <p:nvPr>
            <p:ph type="title"/>
          </p:nvPr>
        </p:nvSpPr>
        <p:spPr bwMode="auto">
          <a:xfrm>
            <a:off x="0" y="-106362"/>
            <a:ext cx="9144000" cy="1143000"/>
          </a:xfrm>
        </p:spPr>
        <p:txBody>
          <a:bodyPr/>
          <a:lstStyle/>
          <a:p>
            <a:pPr algn="ctr">
              <a:defRPr/>
            </a:pPr>
            <a:r>
              <a:rPr lang="en-US" sz="4600" b="1" dirty="0">
                <a:solidFill>
                  <a:schemeClr val="bg1"/>
                </a:solidFill>
              </a:rPr>
              <a:t>HVTN 706 / HPX3002 / Mosaico</a:t>
            </a:r>
            <a:endParaRPr sz="4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2945F-2987-5E40-8E6F-7EAD03CFAD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352" y="4005064"/>
            <a:ext cx="8579296" cy="3024336"/>
          </a:xfrm>
          <a:ln>
            <a:noFill/>
          </a:ln>
        </p:spPr>
        <p:txBody>
          <a:bodyPr/>
          <a:lstStyle/>
          <a:p>
            <a:r>
              <a:rPr lang="en-US" sz="2800" dirty="0"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3800 MSM and TG people who have sex with men, in the Americas and Europe</a:t>
            </a:r>
          </a:p>
          <a:p>
            <a:r>
              <a:rPr lang="en-US" sz="2800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PrEP</a:t>
            </a: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 as an exclusion criteria; potential participants declare that oral TDF/FTC is not for them, agree to enroll in placebo- controlled trial</a:t>
            </a:r>
          </a:p>
          <a:p>
            <a:r>
              <a:rPr lang="en-US" sz="2800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PrEP</a:t>
            </a: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 as part of </a:t>
            </a:r>
            <a:r>
              <a:rPr lang="en-US" sz="2800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SoP</a:t>
            </a: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 package available during trial </a:t>
            </a:r>
            <a:r>
              <a:rPr lang="en-US" sz="2800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pptn</a:t>
            </a:r>
            <a:endParaRPr lang="en-US" sz="280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E7D3A7-0669-1A4D-9E6F-8D98A79250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27" t="18015" r="10170" b="11672"/>
          <a:stretch/>
        </p:blipFill>
        <p:spPr>
          <a:xfrm>
            <a:off x="1824835" y="1124744"/>
            <a:ext cx="5494330" cy="274716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5816"/>
          </a:xfrm>
        </p:spPr>
        <p:txBody>
          <a:bodyPr/>
          <a:lstStyle/>
          <a:p>
            <a:pPr algn="ctr"/>
            <a:r>
              <a:rPr lang="en-US" altLang="x-none" b="1" dirty="0">
                <a:solidFill>
                  <a:schemeClr val="bg1"/>
                </a:solidFill>
                <a:latin typeface="Cambria" charset="0"/>
                <a:ea typeface="MS PGothic" charset="-128"/>
              </a:rPr>
              <a:t>706 / 3002 / Mosaico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D5BAD72B-174A-E748-8125-1D3FA2B86B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6692" y="2780928"/>
            <a:ext cx="7230617" cy="1944216"/>
          </a:xfrm>
        </p:spPr>
        <p:txBody>
          <a:bodyPr>
            <a:normAutofit/>
          </a:bodyPr>
          <a:lstStyle/>
          <a:p>
            <a:pPr marL="12700" indent="0" algn="ctr">
              <a:buNone/>
            </a:pPr>
            <a:r>
              <a:rPr lang="en-US" sz="11500" b="1" dirty="0">
                <a:solidFill>
                  <a:srgbClr val="AE1735"/>
                </a:solidFill>
                <a:latin typeface="+mn-ea"/>
                <a:ea typeface="+mn-ea"/>
              </a:rPr>
              <a:t>Snap Poll</a:t>
            </a:r>
          </a:p>
        </p:txBody>
      </p:sp>
    </p:spTree>
    <p:extLst>
      <p:ext uri="{BB962C8B-B14F-4D97-AF65-F5344CB8AC3E}">
        <p14:creationId xmlns:p14="http://schemas.microsoft.com/office/powerpoint/2010/main" val="2965831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Content Placeholder 2"/>
          <p:cNvSpPr txBox="1">
            <a:spLocks/>
          </p:cNvSpPr>
          <p:nvPr/>
        </p:nvSpPr>
        <p:spPr bwMode="auto">
          <a:xfrm>
            <a:off x="323528" y="1052736"/>
            <a:ext cx="8496944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marL="234950" indent="-234950" defTabSz="4572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287338" lvl="1" indent="-276225" eaLnBrk="1" hangingPunct="1">
              <a:spcBef>
                <a:spcPts val="0"/>
              </a:spcBef>
              <a:spcAft>
                <a:spcPts val="0"/>
              </a:spcAft>
              <a:buClr>
                <a:srgbClr val="A6A6A6"/>
              </a:buClr>
              <a:buSzPct val="100000"/>
              <a:buFont typeface="Wingdings" charset="2"/>
              <a:buChar char="§"/>
            </a:pPr>
            <a:r>
              <a:rPr lang="en-US" sz="3100" dirty="0">
                <a:solidFill>
                  <a:srgbClr val="000000"/>
                </a:solidFill>
                <a:latin typeface="Arial Narrow" charset="0"/>
              </a:rPr>
              <a:t>Gilead product, brand name </a:t>
            </a:r>
            <a:r>
              <a:rPr lang="en-US" sz="3100" dirty="0" err="1">
                <a:solidFill>
                  <a:srgbClr val="000000"/>
                </a:solidFill>
                <a:latin typeface="Arial Narrow" charset="0"/>
              </a:rPr>
              <a:t>Descovy</a:t>
            </a:r>
            <a:endParaRPr lang="en-US" sz="3100" dirty="0">
              <a:solidFill>
                <a:srgbClr val="000000"/>
              </a:solidFill>
              <a:latin typeface="Arial Narrow" charset="0"/>
            </a:endParaRPr>
          </a:p>
          <a:p>
            <a:pPr marL="287338" lvl="1" indent="-276225" eaLnBrk="1" hangingPunct="1">
              <a:spcBef>
                <a:spcPts val="0"/>
              </a:spcBef>
              <a:spcAft>
                <a:spcPts val="0"/>
              </a:spcAft>
              <a:buClr>
                <a:srgbClr val="A6A6A6"/>
              </a:buClr>
              <a:buSzPct val="100000"/>
              <a:buFont typeface="Wingdings" charset="2"/>
              <a:buChar char="§"/>
            </a:pPr>
            <a:r>
              <a:rPr lang="en-US" sz="3100" dirty="0">
                <a:solidFill>
                  <a:srgbClr val="000000"/>
                </a:solidFill>
                <a:latin typeface="Arial Narrow" charset="0"/>
              </a:rPr>
              <a:t>Similar to TDF/FTC, but metabolizes more efficiently - more tenofovir reaches blood cells</a:t>
            </a:r>
          </a:p>
          <a:p>
            <a:pPr marL="287338" lvl="1" indent="-276225" eaLnBrk="1" hangingPunct="1">
              <a:spcBef>
                <a:spcPts val="0"/>
              </a:spcBef>
              <a:spcAft>
                <a:spcPts val="0"/>
              </a:spcAft>
              <a:buClr>
                <a:srgbClr val="A6A6A6"/>
              </a:buClr>
              <a:buSzPct val="100000"/>
              <a:buFont typeface="Wingdings" charset="2"/>
              <a:buChar char="§"/>
            </a:pPr>
            <a:r>
              <a:rPr lang="en-US" sz="3100" dirty="0">
                <a:solidFill>
                  <a:srgbClr val="000000"/>
                </a:solidFill>
                <a:latin typeface="Arial Narrow" charset="0"/>
              </a:rPr>
              <a:t>Efficacy trial – DISCOVER; results presented at CROI 2019 showing non-inferiority</a:t>
            </a:r>
          </a:p>
          <a:p>
            <a:pPr marL="287338" lvl="1" indent="-276225" eaLnBrk="1" hangingPunct="1">
              <a:spcBef>
                <a:spcPts val="0"/>
              </a:spcBef>
              <a:spcAft>
                <a:spcPts val="0"/>
              </a:spcAft>
              <a:buClr>
                <a:srgbClr val="A6A6A6"/>
              </a:buClr>
              <a:buSzPct val="100000"/>
              <a:buFont typeface="Wingdings" charset="2"/>
              <a:buChar char="§"/>
            </a:pPr>
            <a:r>
              <a:rPr lang="en-US" sz="3100" dirty="0">
                <a:solidFill>
                  <a:srgbClr val="000000"/>
                </a:solidFill>
                <a:latin typeface="Arial Narrow" charset="0"/>
              </a:rPr>
              <a:t>DISCOVER enrolled only MSM, TG women in US, Canada, Europe</a:t>
            </a:r>
          </a:p>
          <a:p>
            <a:pPr marL="287338" lvl="1" indent="-276225" eaLnBrk="1" hangingPunct="1">
              <a:spcBef>
                <a:spcPts val="0"/>
              </a:spcBef>
              <a:spcAft>
                <a:spcPts val="0"/>
              </a:spcAft>
              <a:buClr>
                <a:srgbClr val="A6A6A6"/>
              </a:buClr>
              <a:buSzPct val="100000"/>
              <a:buFont typeface="Wingdings" charset="2"/>
              <a:buChar char="§"/>
            </a:pPr>
            <a:r>
              <a:rPr lang="en-US" sz="3100" dirty="0">
                <a:solidFill>
                  <a:srgbClr val="000000"/>
                </a:solidFill>
                <a:latin typeface="Arial Narrow" charset="0"/>
              </a:rPr>
              <a:t>Package submitted to FDA for approval for all populations</a:t>
            </a:r>
          </a:p>
          <a:p>
            <a:pPr marL="287338" lvl="1" indent="-276225" eaLnBrk="1" hangingPunct="1">
              <a:spcBef>
                <a:spcPts val="0"/>
              </a:spcBef>
              <a:spcAft>
                <a:spcPts val="0"/>
              </a:spcAft>
              <a:buClr>
                <a:srgbClr val="A6A6A6"/>
              </a:buClr>
              <a:buSzPct val="100000"/>
              <a:buFont typeface="Wingdings" charset="2"/>
              <a:buChar char="§"/>
            </a:pPr>
            <a:r>
              <a:rPr lang="en-US" sz="3100" dirty="0">
                <a:solidFill>
                  <a:srgbClr val="000000"/>
                </a:solidFill>
                <a:latin typeface="Arial Narrow" charset="0"/>
              </a:rPr>
              <a:t>FDA advisory committee met Aug 8, questioned data in women</a:t>
            </a:r>
          </a:p>
          <a:p>
            <a:pPr marL="287338" lvl="1" indent="-276225" eaLnBrk="1" hangingPunct="1">
              <a:spcBef>
                <a:spcPts val="0"/>
              </a:spcBef>
              <a:spcAft>
                <a:spcPts val="0"/>
              </a:spcAft>
              <a:buClr>
                <a:srgbClr val="A6A6A6"/>
              </a:buClr>
              <a:buSzPct val="100000"/>
              <a:buFont typeface="Wingdings" charset="2"/>
              <a:buChar char="§"/>
            </a:pPr>
            <a:r>
              <a:rPr lang="en-US" sz="3100" dirty="0">
                <a:solidFill>
                  <a:srgbClr val="000000"/>
                </a:solidFill>
                <a:latin typeface="Arial Narrow" charset="0"/>
              </a:rPr>
              <a:t>FDA decision to come in early Oct</a:t>
            </a:r>
          </a:p>
          <a:p>
            <a:pPr marL="11113" lvl="1" indent="0" eaLnBrk="1" hangingPunct="1">
              <a:spcBef>
                <a:spcPts val="0"/>
              </a:spcBef>
              <a:spcAft>
                <a:spcPts val="0"/>
              </a:spcAft>
              <a:buClr>
                <a:srgbClr val="A6A6A6"/>
              </a:buClr>
              <a:buSzPct val="100000"/>
            </a:pPr>
            <a:endParaRPr lang="en-US" sz="2800" dirty="0">
              <a:solidFill>
                <a:srgbClr val="000000"/>
              </a:solidFill>
              <a:latin typeface="Arial Narrow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5816"/>
          </a:xfrm>
        </p:spPr>
        <p:txBody>
          <a:bodyPr/>
          <a:lstStyle/>
          <a:p>
            <a:pPr algn="ctr"/>
            <a:r>
              <a:rPr lang="en-US" altLang="x-none" sz="4000" b="1" dirty="0">
                <a:solidFill>
                  <a:schemeClr val="bg1"/>
                </a:solidFill>
                <a:latin typeface="Cambria" charset="0"/>
                <a:ea typeface="MS PGothic" charset="-128"/>
              </a:rPr>
              <a:t>F/TAF</a:t>
            </a:r>
          </a:p>
        </p:txBody>
      </p:sp>
    </p:spTree>
    <p:extLst>
      <p:ext uri="{BB962C8B-B14F-4D97-AF65-F5344CB8AC3E}">
        <p14:creationId xmlns:p14="http://schemas.microsoft.com/office/powerpoint/2010/main" val="1817855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5816"/>
          </a:xfrm>
        </p:spPr>
        <p:txBody>
          <a:bodyPr/>
          <a:lstStyle/>
          <a:p>
            <a:pPr algn="ctr"/>
            <a:r>
              <a:rPr lang="en-US" altLang="x-none" b="1" dirty="0">
                <a:solidFill>
                  <a:schemeClr val="bg1"/>
                </a:solidFill>
                <a:latin typeface="Cambria" charset="0"/>
                <a:ea typeface="MS PGothic" charset="-128"/>
              </a:rPr>
              <a:t>F/TAF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D5BAD72B-174A-E748-8125-1D3FA2B86B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6692" y="2780928"/>
            <a:ext cx="7230617" cy="1944216"/>
          </a:xfrm>
        </p:spPr>
        <p:txBody>
          <a:bodyPr>
            <a:normAutofit/>
          </a:bodyPr>
          <a:lstStyle/>
          <a:p>
            <a:pPr marL="12700" indent="0" algn="ctr">
              <a:buNone/>
            </a:pPr>
            <a:r>
              <a:rPr lang="en-US" sz="11500" b="1" dirty="0">
                <a:solidFill>
                  <a:srgbClr val="AE1735"/>
                </a:solidFill>
                <a:latin typeface="+mn-ea"/>
                <a:ea typeface="+mn-ea"/>
              </a:rPr>
              <a:t>Snap Poll</a:t>
            </a:r>
          </a:p>
        </p:txBody>
      </p:sp>
    </p:spTree>
    <p:extLst>
      <p:ext uri="{BB962C8B-B14F-4D97-AF65-F5344CB8AC3E}">
        <p14:creationId xmlns:p14="http://schemas.microsoft.com/office/powerpoint/2010/main" val="454489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Content Placeholder 2"/>
          <p:cNvSpPr txBox="1">
            <a:spLocks/>
          </p:cNvSpPr>
          <p:nvPr/>
        </p:nvSpPr>
        <p:spPr bwMode="auto">
          <a:xfrm>
            <a:off x="76200" y="1219200"/>
            <a:ext cx="8991600" cy="1705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marL="234950" indent="-234950" defTabSz="4572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287338" lvl="1" indent="-276225" eaLnBrk="1" hangingPunct="1">
              <a:spcBef>
                <a:spcPts val="0"/>
              </a:spcBef>
              <a:spcAft>
                <a:spcPts val="0"/>
              </a:spcAft>
              <a:buClr>
                <a:srgbClr val="A6A6A6"/>
              </a:buClr>
              <a:buSzPct val="100000"/>
              <a:buFont typeface="Wingdings" charset="2"/>
              <a:buChar char="§"/>
            </a:pPr>
            <a:r>
              <a:rPr lang="en-US" sz="2800" dirty="0">
                <a:solidFill>
                  <a:srgbClr val="000000"/>
                </a:solidFill>
                <a:latin typeface="Arial Narrow" charset="0"/>
              </a:rPr>
              <a:t>First efficacy trials of injectable </a:t>
            </a:r>
            <a:r>
              <a:rPr lang="en-US" sz="2800" dirty="0" err="1">
                <a:solidFill>
                  <a:srgbClr val="000000"/>
                </a:solidFill>
                <a:latin typeface="Arial Narrow" charset="0"/>
              </a:rPr>
              <a:t>PrEP</a:t>
            </a:r>
            <a:endParaRPr lang="en-US" sz="2800" dirty="0">
              <a:solidFill>
                <a:srgbClr val="000000"/>
              </a:solidFill>
              <a:latin typeface="Arial Narrow" charset="0"/>
            </a:endParaRPr>
          </a:p>
          <a:p>
            <a:pPr marL="287338" lvl="1" indent="-276225" eaLnBrk="1" hangingPunct="1">
              <a:spcBef>
                <a:spcPts val="0"/>
              </a:spcBef>
              <a:spcAft>
                <a:spcPts val="0"/>
              </a:spcAft>
              <a:buClr>
                <a:srgbClr val="A6A6A6"/>
              </a:buClr>
              <a:buSzPct val="100000"/>
              <a:buFont typeface="Wingdings" charset="2"/>
              <a:buChar char="§"/>
            </a:pPr>
            <a:r>
              <a:rPr lang="en-US" sz="2800" dirty="0">
                <a:solidFill>
                  <a:srgbClr val="000000"/>
                </a:solidFill>
                <a:latin typeface="Arial Narrow" charset="0"/>
              </a:rPr>
              <a:t>Two trials/protocols – </a:t>
            </a:r>
          </a:p>
          <a:p>
            <a:pPr marL="687388" lvl="2" indent="-276225" eaLnBrk="1" hangingPunct="1">
              <a:buClr>
                <a:srgbClr val="A6A6A6"/>
              </a:buClr>
              <a:buSzPct val="100000"/>
              <a:buFont typeface="Wingdings" charset="2"/>
              <a:buChar char="§"/>
            </a:pPr>
            <a:r>
              <a:rPr lang="en-US" sz="2800" dirty="0">
                <a:solidFill>
                  <a:srgbClr val="000000"/>
                </a:solidFill>
                <a:latin typeface="Arial Narrow" charset="0"/>
              </a:rPr>
              <a:t>084: Superiority trial in women in SSA </a:t>
            </a:r>
          </a:p>
          <a:p>
            <a:pPr marL="687388" lvl="2" indent="-276225" eaLnBrk="1" hangingPunct="1">
              <a:buClr>
                <a:srgbClr val="A6A6A6"/>
              </a:buClr>
              <a:buSzPct val="100000"/>
              <a:buFont typeface="Wingdings" charset="2"/>
              <a:buChar char="§"/>
            </a:pPr>
            <a:r>
              <a:rPr lang="en-US" sz="2800" dirty="0">
                <a:solidFill>
                  <a:srgbClr val="000000"/>
                </a:solidFill>
                <a:latin typeface="Arial Narrow" charset="0"/>
              </a:rPr>
              <a:t>083: Non-inferiority trial in MSM and TG women</a:t>
            </a:r>
          </a:p>
          <a:p>
            <a:pPr marL="287338" lvl="1" indent="-276225" eaLnBrk="1" hangingPunct="1">
              <a:spcBef>
                <a:spcPts val="0"/>
              </a:spcBef>
              <a:spcAft>
                <a:spcPts val="0"/>
              </a:spcAft>
              <a:buClr>
                <a:srgbClr val="A6A6A6"/>
              </a:buClr>
              <a:buSzPct val="100000"/>
              <a:buFont typeface="Wingdings" charset="2"/>
              <a:buChar char="§"/>
            </a:pPr>
            <a:r>
              <a:rPr lang="en-US" sz="2800" dirty="0">
                <a:solidFill>
                  <a:srgbClr val="000000"/>
                </a:solidFill>
                <a:latin typeface="Arial Narrow" charset="0"/>
              </a:rPr>
              <a:t>An open-label study was initially proposed for women in SSA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5816"/>
          </a:xfrm>
        </p:spPr>
        <p:txBody>
          <a:bodyPr/>
          <a:lstStyle/>
          <a:p>
            <a:pPr algn="ctr"/>
            <a:r>
              <a:rPr lang="en-US" altLang="x-none" b="1" dirty="0">
                <a:solidFill>
                  <a:schemeClr val="bg1"/>
                </a:solidFill>
                <a:latin typeface="Cambria" charset="0"/>
                <a:ea typeface="MS PGothic" charset="-128"/>
              </a:rPr>
              <a:t>HPTN 083 and 084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1F5115C-285C-4E49-A46F-214F2A7CD788}"/>
              </a:ext>
            </a:extLst>
          </p:cNvPr>
          <p:cNvGrpSpPr>
            <a:grpSpLocks noChangeAspect="1"/>
          </p:cNvGrpSpPr>
          <p:nvPr/>
        </p:nvGrpSpPr>
        <p:grpSpPr>
          <a:xfrm>
            <a:off x="251233" y="3636893"/>
            <a:ext cx="8727705" cy="2842334"/>
            <a:chOff x="350253" y="3358596"/>
            <a:chExt cx="10460389" cy="340661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CB66BB0-E418-1349-BD12-E6290D873873}"/>
                </a:ext>
              </a:extLst>
            </p:cNvPr>
            <p:cNvSpPr txBox="1"/>
            <p:nvPr/>
          </p:nvSpPr>
          <p:spPr>
            <a:xfrm>
              <a:off x="374342" y="4700210"/>
              <a:ext cx="953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Arm A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7B7F3E2-A5D1-6A4F-9B5B-2FBE47F2111E}"/>
                </a:ext>
              </a:extLst>
            </p:cNvPr>
            <p:cNvSpPr txBox="1"/>
            <p:nvPr/>
          </p:nvSpPr>
          <p:spPr>
            <a:xfrm>
              <a:off x="350253" y="5791960"/>
              <a:ext cx="953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Arm B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DFF807A-4F2C-7845-AD40-8417FAE2C7D0}"/>
                </a:ext>
              </a:extLst>
            </p:cNvPr>
            <p:cNvGrpSpPr/>
            <p:nvPr/>
          </p:nvGrpSpPr>
          <p:grpSpPr>
            <a:xfrm>
              <a:off x="1437736" y="4597888"/>
              <a:ext cx="3634446" cy="2167321"/>
              <a:chOff x="638015" y="4701819"/>
              <a:chExt cx="3634446" cy="2167321"/>
            </a:xfrm>
          </p:grpSpPr>
          <p:pic>
            <p:nvPicPr>
              <p:cNvPr id="28" name="Picture 27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B16AECC6-77DB-EF44-9161-5D08CB92BF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rgbClr val="00B050">
                    <a:tint val="45000"/>
                    <a:satMod val="400000"/>
                  </a:srgbClr>
                </a:duotone>
              </a:blip>
              <a:stretch>
                <a:fillRect/>
              </a:stretch>
            </p:blipFill>
            <p:spPr>
              <a:xfrm>
                <a:off x="1002414" y="4701819"/>
                <a:ext cx="888193" cy="496523"/>
              </a:xfrm>
              <a:prstGeom prst="rect">
                <a:avLst/>
              </a:prstGeom>
            </p:spPr>
          </p:pic>
          <p:pic>
            <p:nvPicPr>
              <p:cNvPr id="29" name="Picture 28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BD42CE89-47B3-D64A-8EAA-F7A7C63171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002414" y="5647872"/>
                <a:ext cx="909549" cy="508461"/>
              </a:xfrm>
              <a:prstGeom prst="rect">
                <a:avLst/>
              </a:prstGeom>
            </p:spPr>
          </p:pic>
          <p:pic>
            <p:nvPicPr>
              <p:cNvPr id="30" name="Picture 29" descr="A picture containing object&#10;&#10;Description automatically generated">
                <a:extLst>
                  <a:ext uri="{FF2B5EF4-FFF2-40B4-BE49-F238E27FC236}">
                    <a16:creationId xmlns:a16="http://schemas.microsoft.com/office/drawing/2014/main" id="{5F4BCFBB-D2E3-274E-A48F-A975747B96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rgbClr val="00E9ED">
                    <a:tint val="45000"/>
                    <a:satMod val="400000"/>
                  </a:srgbClr>
                </a:duotone>
              </a:blip>
              <a:srcRect l="59589" t="24650" r="986" b="44440"/>
              <a:stretch/>
            </p:blipFill>
            <p:spPr>
              <a:xfrm>
                <a:off x="2742035" y="5681422"/>
                <a:ext cx="511438" cy="441360"/>
              </a:xfrm>
              <a:prstGeom prst="rect">
                <a:avLst/>
              </a:prstGeom>
            </p:spPr>
          </p:pic>
          <p:pic>
            <p:nvPicPr>
              <p:cNvPr id="31" name="Picture 30" descr="A picture containing object&#10;&#10;Description automatically generated">
                <a:extLst>
                  <a:ext uri="{FF2B5EF4-FFF2-40B4-BE49-F238E27FC236}">
                    <a16:creationId xmlns:a16="http://schemas.microsoft.com/office/drawing/2014/main" id="{01D909DA-C26C-A747-B774-8CEF15730A8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grayscl/>
              </a:blip>
              <a:srcRect l="59589" t="24650" r="986" b="44440"/>
              <a:stretch/>
            </p:blipFill>
            <p:spPr>
              <a:xfrm>
                <a:off x="2742035" y="4756982"/>
                <a:ext cx="511438" cy="441360"/>
              </a:xfrm>
              <a:prstGeom prst="rect">
                <a:avLst/>
              </a:prstGeom>
            </p:spPr>
          </p:pic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725A7958-46E4-7A4B-9E11-239E311664F6}"/>
                  </a:ext>
                </a:extLst>
              </p:cNvPr>
              <p:cNvSpPr txBox="1"/>
              <p:nvPr/>
            </p:nvSpPr>
            <p:spPr>
              <a:xfrm>
                <a:off x="801252" y="5173473"/>
                <a:ext cx="1585174" cy="405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Real oral CAB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C1D7CCA7-CF4A-F742-9434-B13A2AB8FFFD}"/>
                  </a:ext>
                </a:extLst>
              </p:cNvPr>
              <p:cNvSpPr txBox="1"/>
              <p:nvPr/>
            </p:nvSpPr>
            <p:spPr>
              <a:xfrm>
                <a:off x="2464133" y="6463374"/>
                <a:ext cx="1563706" cy="405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Real Truvada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11F28345-1870-9E4F-AECF-34246DD225E9}"/>
                  </a:ext>
                </a:extLst>
              </p:cNvPr>
              <p:cNvSpPr txBox="1"/>
              <p:nvPr/>
            </p:nvSpPr>
            <p:spPr>
              <a:xfrm>
                <a:off x="2393304" y="5173473"/>
                <a:ext cx="1879157" cy="405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Dummy Truvada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0FD1DB8-07BA-5548-AE33-A12130030965}"/>
                  </a:ext>
                </a:extLst>
              </p:cNvPr>
              <p:cNvSpPr txBox="1"/>
              <p:nvPr/>
            </p:nvSpPr>
            <p:spPr>
              <a:xfrm>
                <a:off x="638015" y="6168272"/>
                <a:ext cx="1734891" cy="700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Dummy oral CAB</a:t>
                </a:r>
              </a:p>
            </p:txBody>
          </p:sp>
        </p:grpSp>
        <p:pic>
          <p:nvPicPr>
            <p:cNvPr id="9" name="Picture 8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9D73D77F-E257-AC4F-85ED-19F0115CF0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prstClr val="black"/>
                <a:srgbClr val="00E9ED">
                  <a:tint val="45000"/>
                  <a:satMod val="400000"/>
                </a:srgbClr>
              </a:duotone>
            </a:blip>
            <a:srcRect l="59589" t="24650" r="986" b="44440"/>
            <a:stretch/>
          </p:blipFill>
          <p:spPr>
            <a:xfrm>
              <a:off x="7588839" y="5740557"/>
              <a:ext cx="511438" cy="44136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078C053-F832-9F40-B478-628D898E038D}"/>
                </a:ext>
              </a:extLst>
            </p:cNvPr>
            <p:cNvSpPr txBox="1"/>
            <p:nvPr/>
          </p:nvSpPr>
          <p:spPr>
            <a:xfrm>
              <a:off x="5405798" y="6359443"/>
              <a:ext cx="1778140" cy="405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Dummy CAB-LA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EE071F6-0E3B-904C-BAAB-E469E0020AA8}"/>
                </a:ext>
              </a:extLst>
            </p:cNvPr>
            <p:cNvSpPr txBox="1"/>
            <p:nvPr/>
          </p:nvSpPr>
          <p:spPr>
            <a:xfrm>
              <a:off x="7102081" y="5069542"/>
              <a:ext cx="2051475" cy="405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Dummy Truvada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65E522A-A594-6244-8F25-1CE568F2B214}"/>
                </a:ext>
              </a:extLst>
            </p:cNvPr>
            <p:cNvGrpSpPr/>
            <p:nvPr/>
          </p:nvGrpSpPr>
          <p:grpSpPr>
            <a:xfrm>
              <a:off x="5701416" y="4408217"/>
              <a:ext cx="3118920" cy="2356992"/>
              <a:chOff x="5701416" y="4408217"/>
              <a:chExt cx="3118920" cy="2356992"/>
            </a:xfrm>
          </p:grpSpPr>
          <p:pic>
            <p:nvPicPr>
              <p:cNvPr id="24" name="Graphic 23" descr="Needle">
                <a:extLst>
                  <a:ext uri="{FF2B5EF4-FFF2-40B4-BE49-F238E27FC236}">
                    <a16:creationId xmlns:a16="http://schemas.microsoft.com/office/drawing/2014/main" id="{BBEAFFA5-E3FD-EA41-AF63-C0EE1AB3E5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701416" y="4408217"/>
                <a:ext cx="686195" cy="686195"/>
              </a:xfrm>
              <a:prstGeom prst="rect">
                <a:avLst/>
              </a:prstGeom>
            </p:spPr>
          </p:pic>
          <p:pic>
            <p:nvPicPr>
              <p:cNvPr id="25" name="Graphic 24" descr="Needle">
                <a:extLst>
                  <a:ext uri="{FF2B5EF4-FFF2-40B4-BE49-F238E27FC236}">
                    <a16:creationId xmlns:a16="http://schemas.microsoft.com/office/drawing/2014/main" id="{8DF55096-1B26-A24D-B561-E5F5DE2CD7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766287" y="5541530"/>
                <a:ext cx="839415" cy="839415"/>
              </a:xfrm>
              <a:prstGeom prst="rect">
                <a:avLst/>
              </a:prstGeom>
            </p:spPr>
          </p:pic>
          <p:pic>
            <p:nvPicPr>
              <p:cNvPr id="26" name="Picture 25" descr="A picture containing object&#10;&#10;Description automatically generated">
                <a:extLst>
                  <a:ext uri="{FF2B5EF4-FFF2-40B4-BE49-F238E27FC236}">
                    <a16:creationId xmlns:a16="http://schemas.microsoft.com/office/drawing/2014/main" id="{D2568B10-6823-8248-8AE4-2150C8930C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grayscl/>
              </a:blip>
              <a:srcRect l="59589" t="24650" r="986" b="44440"/>
              <a:stretch/>
            </p:blipFill>
            <p:spPr>
              <a:xfrm>
                <a:off x="7527505" y="4653052"/>
                <a:ext cx="511438" cy="441360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507BCF9-20BE-0A43-ADCD-1262B80336F0}"/>
                  </a:ext>
                </a:extLst>
              </p:cNvPr>
              <p:cNvSpPr txBox="1"/>
              <p:nvPr/>
            </p:nvSpPr>
            <p:spPr>
              <a:xfrm>
                <a:off x="7275165" y="6359443"/>
                <a:ext cx="1545171" cy="405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Real Truvada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2FE12D6-732E-6141-8E97-0D345C148FFB}"/>
                </a:ext>
              </a:extLst>
            </p:cNvPr>
            <p:cNvGrpSpPr/>
            <p:nvPr/>
          </p:nvGrpSpPr>
          <p:grpSpPr>
            <a:xfrm>
              <a:off x="9498771" y="5114734"/>
              <a:ext cx="1311871" cy="846503"/>
              <a:chOff x="9474961" y="5173473"/>
              <a:chExt cx="1311871" cy="846503"/>
            </a:xfrm>
          </p:grpSpPr>
          <p:pic>
            <p:nvPicPr>
              <p:cNvPr id="22" name="Picture 21" descr="A picture containing object&#10;&#10;Description automatically generated">
                <a:extLst>
                  <a:ext uri="{FF2B5EF4-FFF2-40B4-BE49-F238E27FC236}">
                    <a16:creationId xmlns:a16="http://schemas.microsoft.com/office/drawing/2014/main" id="{3ADADBEB-7C57-B549-8006-2CC7D9922F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rgbClr val="00E9ED">
                    <a:tint val="45000"/>
                    <a:satMod val="400000"/>
                  </a:srgbClr>
                </a:duotone>
              </a:blip>
              <a:srcRect l="59589" t="24650" r="986" b="44440"/>
              <a:stretch/>
            </p:blipFill>
            <p:spPr>
              <a:xfrm>
                <a:off x="9647567" y="5173473"/>
                <a:ext cx="511438" cy="441360"/>
              </a:xfrm>
              <a:prstGeom prst="rect">
                <a:avLst/>
              </a:prstGeom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112C420-EF54-9944-A24F-EA2BF0F2A9C3}"/>
                  </a:ext>
                </a:extLst>
              </p:cNvPr>
              <p:cNvSpPr txBox="1"/>
              <p:nvPr/>
            </p:nvSpPr>
            <p:spPr>
              <a:xfrm>
                <a:off x="9474961" y="5681422"/>
                <a:ext cx="13118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Real Truvada</a:t>
                </a:r>
              </a:p>
            </p:txBody>
          </p:sp>
        </p:grp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07BCB28F-4BB5-074E-8A3F-1240C483A31A}"/>
                </a:ext>
              </a:extLst>
            </p:cNvPr>
            <p:cNvCxnSpPr>
              <a:cxnSpLocks/>
            </p:cNvCxnSpPr>
            <p:nvPr/>
          </p:nvCxnSpPr>
          <p:spPr>
            <a:xfrm>
              <a:off x="578225" y="5492794"/>
              <a:ext cx="9044425" cy="15185"/>
            </a:xfrm>
            <a:prstGeom prst="straightConnector1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9DE023F-E2C8-B149-9A42-517E05D5AD79}"/>
                </a:ext>
              </a:extLst>
            </p:cNvPr>
            <p:cNvCxnSpPr/>
            <p:nvPr/>
          </p:nvCxnSpPr>
          <p:spPr>
            <a:xfrm>
              <a:off x="1335151" y="3743459"/>
              <a:ext cx="0" cy="299071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44890ED-7637-D340-B22C-E19F6CF15AA4}"/>
                </a:ext>
              </a:extLst>
            </p:cNvPr>
            <p:cNvCxnSpPr/>
            <p:nvPr/>
          </p:nvCxnSpPr>
          <p:spPr>
            <a:xfrm>
              <a:off x="4969304" y="3743458"/>
              <a:ext cx="0" cy="299071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B46AB45-DB24-854F-BB0C-6B9AC9B65FA2}"/>
                </a:ext>
              </a:extLst>
            </p:cNvPr>
            <p:cNvCxnSpPr/>
            <p:nvPr/>
          </p:nvCxnSpPr>
          <p:spPr>
            <a:xfrm>
              <a:off x="8820335" y="3743457"/>
              <a:ext cx="0" cy="299071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DC9B029-4C5A-2543-8282-9ECC080E20FE}"/>
                </a:ext>
              </a:extLst>
            </p:cNvPr>
            <p:cNvSpPr txBox="1"/>
            <p:nvPr/>
          </p:nvSpPr>
          <p:spPr>
            <a:xfrm>
              <a:off x="1990364" y="3358597"/>
              <a:ext cx="1984528" cy="959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5 weeks </a:t>
              </a: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double-blind</a:t>
              </a:r>
              <a:b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double-dummy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5A20DAB-E4B3-A44B-9F5F-CE30FDF86194}"/>
                </a:ext>
              </a:extLst>
            </p:cNvPr>
            <p:cNvSpPr txBox="1"/>
            <p:nvPr/>
          </p:nvSpPr>
          <p:spPr>
            <a:xfrm>
              <a:off x="5598539" y="3358596"/>
              <a:ext cx="2182224" cy="959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Up to 3.5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yrs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double-blind</a:t>
              </a:r>
              <a:b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double-dummy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2D4567D-275F-0C4A-A752-46AB4E2C8674}"/>
                </a:ext>
              </a:extLst>
            </p:cNvPr>
            <p:cNvSpPr txBox="1"/>
            <p:nvPr/>
          </p:nvSpPr>
          <p:spPr>
            <a:xfrm>
              <a:off x="9153556" y="3613035"/>
              <a:ext cx="1484951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48 weeks </a:t>
              </a: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Open label</a:t>
              </a: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57F207B4-9A0A-2C49-8743-41E331B94D88}"/>
              </a:ext>
            </a:extLst>
          </p:cNvPr>
          <p:cNvSpPr txBox="1"/>
          <p:nvPr/>
        </p:nvSpPr>
        <p:spPr>
          <a:xfrm>
            <a:off x="4499992" y="5085184"/>
            <a:ext cx="171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Real CAB-LA</a:t>
            </a:r>
          </a:p>
        </p:txBody>
      </p:sp>
    </p:spTree>
    <p:extLst>
      <p:ext uri="{BB962C8B-B14F-4D97-AF65-F5344CB8AC3E}">
        <p14:creationId xmlns:p14="http://schemas.microsoft.com/office/powerpoint/2010/main" val="3972279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5816"/>
          </a:xfrm>
        </p:spPr>
        <p:txBody>
          <a:bodyPr/>
          <a:lstStyle/>
          <a:p>
            <a:pPr algn="ctr"/>
            <a:r>
              <a:rPr lang="en-US" altLang="x-none" b="1" dirty="0">
                <a:solidFill>
                  <a:schemeClr val="bg1"/>
                </a:solidFill>
                <a:latin typeface="Cambria" charset="0"/>
                <a:ea typeface="MS PGothic" charset="-128"/>
              </a:rPr>
              <a:t>HPTN 083 and 084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F2707E9-353D-7B45-86A1-8C4DF252151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42110" y="1331869"/>
          <a:ext cx="7518320" cy="51341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7583">
                  <a:extLst>
                    <a:ext uri="{9D8B030D-6E8A-4147-A177-3AD203B41FA5}">
                      <a16:colId xmlns:a16="http://schemas.microsoft.com/office/drawing/2014/main" val="2319907641"/>
                    </a:ext>
                  </a:extLst>
                </a:gridCol>
                <a:gridCol w="851246">
                  <a:extLst>
                    <a:ext uri="{9D8B030D-6E8A-4147-A177-3AD203B41FA5}">
                      <a16:colId xmlns:a16="http://schemas.microsoft.com/office/drawing/2014/main" val="495718070"/>
                    </a:ext>
                  </a:extLst>
                </a:gridCol>
                <a:gridCol w="1325708">
                  <a:extLst>
                    <a:ext uri="{9D8B030D-6E8A-4147-A177-3AD203B41FA5}">
                      <a16:colId xmlns:a16="http://schemas.microsoft.com/office/drawing/2014/main" val="321922091"/>
                    </a:ext>
                  </a:extLst>
                </a:gridCol>
                <a:gridCol w="1325708">
                  <a:extLst>
                    <a:ext uri="{9D8B030D-6E8A-4147-A177-3AD203B41FA5}">
                      <a16:colId xmlns:a16="http://schemas.microsoft.com/office/drawing/2014/main" val="766610849"/>
                    </a:ext>
                  </a:extLst>
                </a:gridCol>
                <a:gridCol w="1399925">
                  <a:extLst>
                    <a:ext uri="{9D8B030D-6E8A-4147-A177-3AD203B41FA5}">
                      <a16:colId xmlns:a16="http://schemas.microsoft.com/office/drawing/2014/main" val="1005340696"/>
                    </a:ext>
                  </a:extLst>
                </a:gridCol>
                <a:gridCol w="1368150">
                  <a:extLst>
                    <a:ext uri="{9D8B030D-6E8A-4147-A177-3AD203B41FA5}">
                      <a16:colId xmlns:a16="http://schemas.microsoft.com/office/drawing/2014/main" val="553184419"/>
                    </a:ext>
                  </a:extLst>
                </a:gridCol>
              </a:tblGrid>
              <a:tr h="882927"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CAB-LA </a:t>
                      </a:r>
                    </a:p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vs </a:t>
                      </a:r>
                    </a:p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FTC/TDF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HPTN 083: Non-Inferiority in MSM/TGW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562311"/>
                  </a:ext>
                </a:extLst>
              </a:tr>
              <a:tr h="67401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Lower efficacy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Fail to show NI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Show NI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Show superiority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742786"/>
                  </a:ext>
                </a:extLst>
              </a:tr>
              <a:tr h="1192419">
                <a:tc rowSpan="3"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HPTN 084: Superiority in women</a:t>
                      </a:r>
                    </a:p>
                  </a:txBody>
                  <a:tcPr vert="vert27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Lower Efficacy</a:t>
                      </a:r>
                    </a:p>
                  </a:txBody>
                  <a:tcPr vert="vert2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Approve for MSM/TGW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Approve for MSM/TGW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471542"/>
                  </a:ext>
                </a:extLst>
              </a:tr>
              <a:tr h="1192419">
                <a:tc vMerge="1"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vert="vert27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Fail to show superiority</a:t>
                      </a:r>
                    </a:p>
                  </a:txBody>
                  <a:tcPr vert="vert2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Approve for MSM/TGW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Approve for MSM/TGW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60204"/>
                  </a:ext>
                </a:extLst>
              </a:tr>
              <a:tr h="119241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Show Superiority</a:t>
                      </a:r>
                    </a:p>
                  </a:txBody>
                  <a:tcPr vert="vert2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Approve for ciswomen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Approve for ciswomen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1640507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22FA04D-3D69-D947-994C-B1B0206AF94D}"/>
              </a:ext>
            </a:extLst>
          </p:cNvPr>
          <p:cNvSpPr/>
          <p:nvPr/>
        </p:nvSpPr>
        <p:spPr>
          <a:xfrm>
            <a:off x="4716016" y="4005064"/>
            <a:ext cx="58381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x</a:t>
            </a:r>
          </a:p>
        </p:txBody>
      </p:sp>
      <p:pic>
        <p:nvPicPr>
          <p:cNvPr id="7" name="Graphic 6" descr="Sad Face with No Fill">
            <a:extLst>
              <a:ext uri="{FF2B5EF4-FFF2-40B4-BE49-F238E27FC236}">
                <a16:creationId xmlns:a16="http://schemas.microsoft.com/office/drawing/2014/main" id="{C2EF4771-69C0-584E-9B32-4F2948B8E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03848" y="2992826"/>
            <a:ext cx="914400" cy="914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Smiley Face 11">
            <a:extLst>
              <a:ext uri="{FF2B5EF4-FFF2-40B4-BE49-F238E27FC236}">
                <a16:creationId xmlns:a16="http://schemas.microsoft.com/office/drawing/2014/main" id="{F8FE941F-8B48-BC41-BA9C-F66C34CBE2DC}"/>
              </a:ext>
            </a:extLst>
          </p:cNvPr>
          <p:cNvSpPr/>
          <p:nvPr/>
        </p:nvSpPr>
        <p:spPr>
          <a:xfrm>
            <a:off x="5924174" y="5539245"/>
            <a:ext cx="660400" cy="651933"/>
          </a:xfrm>
          <a:prstGeom prst="smileyFace">
            <a:avLst/>
          </a:prstGeom>
          <a:solidFill>
            <a:srgbClr val="FFFF00"/>
          </a:solidFill>
          <a:ln w="3810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miley Face 12">
            <a:extLst>
              <a:ext uri="{FF2B5EF4-FFF2-40B4-BE49-F238E27FC236}">
                <a16:creationId xmlns:a16="http://schemas.microsoft.com/office/drawing/2014/main" id="{6421B5C1-755D-C940-88EA-78D7EFAA6B56}"/>
              </a:ext>
            </a:extLst>
          </p:cNvPr>
          <p:cNvSpPr/>
          <p:nvPr/>
        </p:nvSpPr>
        <p:spPr>
          <a:xfrm>
            <a:off x="7299746" y="5539245"/>
            <a:ext cx="660400" cy="651933"/>
          </a:xfrm>
          <a:prstGeom prst="smileyFace">
            <a:avLst/>
          </a:prstGeom>
          <a:solidFill>
            <a:srgbClr val="FFFF00"/>
          </a:solidFill>
          <a:ln w="3810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 descr="Sad Face with No Fill">
            <a:extLst>
              <a:ext uri="{FF2B5EF4-FFF2-40B4-BE49-F238E27FC236}">
                <a16:creationId xmlns:a16="http://schemas.microsoft.com/office/drawing/2014/main" id="{5DC0D1A0-A6A3-1A41-840D-FF46C5FE9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03848" y="4170784"/>
            <a:ext cx="914400" cy="914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F5CEF82-8054-F249-8059-911049EC160A}"/>
              </a:ext>
            </a:extLst>
          </p:cNvPr>
          <p:cNvSpPr/>
          <p:nvPr/>
        </p:nvSpPr>
        <p:spPr>
          <a:xfrm>
            <a:off x="4716016" y="2780928"/>
            <a:ext cx="58381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386514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5816"/>
          </a:xfrm>
        </p:spPr>
        <p:txBody>
          <a:bodyPr/>
          <a:lstStyle/>
          <a:p>
            <a:pPr algn="ctr"/>
            <a:r>
              <a:rPr lang="en-US" altLang="x-none" b="1" dirty="0">
                <a:solidFill>
                  <a:schemeClr val="bg1"/>
                </a:solidFill>
                <a:latin typeface="Cambria" charset="0"/>
                <a:ea typeface="MS PGothic" charset="-128"/>
              </a:rPr>
              <a:t>HPTN 083 and 084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D5BAD72B-174A-E748-8125-1D3FA2B86B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6692" y="2204864"/>
            <a:ext cx="7230617" cy="3727677"/>
          </a:xfrm>
        </p:spPr>
        <p:txBody>
          <a:bodyPr>
            <a:normAutofit/>
          </a:bodyPr>
          <a:lstStyle/>
          <a:p>
            <a:pPr marL="12700" indent="0" algn="ctr">
              <a:buNone/>
            </a:pPr>
            <a:r>
              <a:rPr lang="en-US" sz="11500" b="1" dirty="0">
                <a:solidFill>
                  <a:srgbClr val="AE1735"/>
                </a:solidFill>
              </a:rPr>
              <a:t>Snap Poll</a:t>
            </a:r>
          </a:p>
        </p:txBody>
      </p:sp>
    </p:spTree>
    <p:extLst>
      <p:ext uri="{BB962C8B-B14F-4D97-AF65-F5344CB8AC3E}">
        <p14:creationId xmlns:p14="http://schemas.microsoft.com/office/powerpoint/2010/main" val="1846178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8363</TotalTime>
  <Words>1351</Words>
  <Application>Microsoft Macintosh PowerPoint</Application>
  <PresentationFormat>On-screen Show (4:3)</PresentationFormat>
  <Paragraphs>210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ＭＳ Ｐゴシック</vt:lpstr>
      <vt:lpstr>ＭＳ Ｐゴシック</vt:lpstr>
      <vt:lpstr>Arial</vt:lpstr>
      <vt:lpstr>Arial Narrow</vt:lpstr>
      <vt:lpstr>Calibri</vt:lpstr>
      <vt:lpstr>Cambria</vt:lpstr>
      <vt:lpstr>Helvetica Neue Condensed</vt:lpstr>
      <vt:lpstr>Helvetica Neue Light</vt:lpstr>
      <vt:lpstr>Wingdings</vt:lpstr>
      <vt:lpstr>Office Theme</vt:lpstr>
      <vt:lpstr>PowerPoint Presentation</vt:lpstr>
      <vt:lpstr>R&amp;D Pipeline – Current</vt:lpstr>
      <vt:lpstr>HVTN 706 / HPX3002 / Mosaico</vt:lpstr>
      <vt:lpstr>706 / 3002 / Mosaico</vt:lpstr>
      <vt:lpstr>F/TAF</vt:lpstr>
      <vt:lpstr>F/TAF</vt:lpstr>
      <vt:lpstr>HPTN 083 and 084</vt:lpstr>
      <vt:lpstr>HPTN 083 and 084</vt:lpstr>
      <vt:lpstr>HPTN 083 and 084</vt:lpstr>
      <vt:lpstr>Future Efficacy</vt:lpstr>
      <vt:lpstr>PowerPoint Presentation</vt:lpstr>
      <vt:lpstr>R&amp;D Pipeline – Future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AVAC-USAID  Quarterly Meeting</dc:title>
  <dc:creator>Navita Jain</dc:creator>
  <cp:lastModifiedBy>Microsoft Office User</cp:lastModifiedBy>
  <cp:revision>172</cp:revision>
  <dcterms:modified xsi:type="dcterms:W3CDTF">2020-07-14T18:35:09Z</dcterms:modified>
</cp:coreProperties>
</file>